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Lst>
  <p:sldSz cx="18288000" cy="10287000"/>
  <p:notesSz cx="6858000" cy="9144000"/>
  <p:embeddedFontLst>
    <p:embeddedFont>
      <p:font typeface="Tenor Sans"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Gagalin" charset="1" panose="00000500000000000000"/>
      <p:regular r:id="rId11"/>
    </p:embeddedFont>
    <p:embeddedFont>
      <p:font typeface="Maharlika" charset="1" panose="00000000000000000000"/>
      <p:regular r:id="rId12"/>
    </p:embeddedFont>
    <p:embeddedFont>
      <p:font typeface="Canva Sans 2" charset="1" panose="020B0503030501040103"/>
      <p:regular r:id="rId13"/>
    </p:embeddedFont>
    <p:embeddedFont>
      <p:font typeface="Canva Sans 2 Bold" charset="1" panose="020B0803030501040103"/>
      <p:regular r:id="rId14"/>
    </p:embeddedFont>
    <p:embeddedFont>
      <p:font typeface="Canva Sans 2 Italics" charset="1" panose="020B0503030501040103"/>
      <p:regular r:id="rId15"/>
    </p:embeddedFont>
    <p:embeddedFont>
      <p:font typeface="Canva Sans 2 Bold Italics" charset="1" panose="020B0803030501040103"/>
      <p:regular r:id="rId16"/>
    </p:embeddedFont>
    <p:embeddedFont>
      <p:font typeface="Canva Sans 1" charset="1" panose="020B0503030501040103"/>
      <p:regular r:id="rId17"/>
    </p:embeddedFont>
    <p:embeddedFont>
      <p:font typeface="Canva Sans 1 Bold" charset="1" panose="020B0803030501040103"/>
      <p:regular r:id="rId18"/>
    </p:embeddedFont>
    <p:embeddedFont>
      <p:font typeface="Canva Sans 1 Italics" charset="1" panose="020B0503030501040103"/>
      <p:regular r:id="rId19"/>
    </p:embeddedFont>
    <p:embeddedFont>
      <p:font typeface="Canva Sans 1 Bold Italics" charset="1" panose="020B0803030501040103"/>
      <p:regular r:id="rId20"/>
    </p:embeddedFont>
    <p:embeddedFont>
      <p:font typeface="Canva Sans 1 Medium" charset="1" panose="020B0603030501040103"/>
      <p:regular r:id="rId21"/>
    </p:embeddedFont>
    <p:embeddedFont>
      <p:font typeface="Canva Sans 1 Medium Italics" charset="1" panose="020B06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73741" y="8284564"/>
            <a:ext cx="2484288" cy="832236"/>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6055474" y="8284564"/>
            <a:ext cx="2484288" cy="832236"/>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0401523" y="8284564"/>
            <a:ext cx="2484288" cy="832236"/>
          </a:xfrm>
          <a:prstGeom prst="rect">
            <a:avLst/>
          </a:prstGeom>
        </p:spPr>
      </p:pic>
      <p:grpSp>
        <p:nvGrpSpPr>
          <p:cNvPr name="Group 5" id="5"/>
          <p:cNvGrpSpPr/>
          <p:nvPr/>
        </p:nvGrpSpPr>
        <p:grpSpPr>
          <a:xfrm rot="0">
            <a:off x="6198420" y="8479886"/>
            <a:ext cx="441592" cy="4415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grpSp>
        <p:nvGrpSpPr>
          <p:cNvPr name="Group 8" id="8"/>
          <p:cNvGrpSpPr/>
          <p:nvPr/>
        </p:nvGrpSpPr>
        <p:grpSpPr>
          <a:xfrm rot="0">
            <a:off x="10601548" y="8479886"/>
            <a:ext cx="441592" cy="44159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Freeform 11" id="11"/>
          <p:cNvSpPr/>
          <p:nvPr/>
        </p:nvSpPr>
        <p:spPr>
          <a:xfrm flipH="false" flipV="false" rot="0">
            <a:off x="10572973" y="8449539"/>
            <a:ext cx="502287" cy="502287"/>
          </a:xfrm>
          <a:custGeom>
            <a:avLst/>
            <a:gdLst/>
            <a:ahLst/>
            <a:cxnLst/>
            <a:rect r="r" b="b" t="t" l="l"/>
            <a:pathLst>
              <a:path h="502287" w="502287">
                <a:moveTo>
                  <a:pt x="0" y="0"/>
                </a:moveTo>
                <a:lnTo>
                  <a:pt x="502287" y="0"/>
                </a:lnTo>
                <a:lnTo>
                  <a:pt x="502287" y="502286"/>
                </a:lnTo>
                <a:lnTo>
                  <a:pt x="0" y="502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6198420" y="8419191"/>
            <a:ext cx="502287" cy="502287"/>
          </a:xfrm>
          <a:custGeom>
            <a:avLst/>
            <a:gdLst/>
            <a:ahLst/>
            <a:cxnLst/>
            <a:rect r="r" b="b" t="t" l="l"/>
            <a:pathLst>
              <a:path h="502287" w="502287">
                <a:moveTo>
                  <a:pt x="0" y="0"/>
                </a:moveTo>
                <a:lnTo>
                  <a:pt x="502286" y="0"/>
                </a:lnTo>
                <a:lnTo>
                  <a:pt x="502286" y="502287"/>
                </a:lnTo>
                <a:lnTo>
                  <a:pt x="0" y="502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465776" y="8479886"/>
            <a:ext cx="441592" cy="4415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Freeform 16" id="16"/>
          <p:cNvSpPr/>
          <p:nvPr/>
        </p:nvSpPr>
        <p:spPr>
          <a:xfrm flipH="false" flipV="false" rot="0">
            <a:off x="1435429" y="8449539"/>
            <a:ext cx="502287" cy="502287"/>
          </a:xfrm>
          <a:custGeom>
            <a:avLst/>
            <a:gdLst/>
            <a:ahLst/>
            <a:cxnLst/>
            <a:rect r="r" b="b" t="t" l="l"/>
            <a:pathLst>
              <a:path h="502287" w="502287">
                <a:moveTo>
                  <a:pt x="0" y="0"/>
                </a:moveTo>
                <a:lnTo>
                  <a:pt x="502287" y="0"/>
                </a:lnTo>
                <a:lnTo>
                  <a:pt x="502287" y="502286"/>
                </a:lnTo>
                <a:lnTo>
                  <a:pt x="0" y="5022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9877824" y="-4624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9"/>
            <a:stretch>
              <a:fillRect l="0" t="0" r="0" b="0"/>
            </a:stretch>
          </a:blipFill>
        </p:spPr>
      </p:sp>
      <p:sp>
        <p:nvSpPr>
          <p:cNvPr name="TextBox 18" id="18"/>
          <p:cNvSpPr txBox="true"/>
          <p:nvPr/>
        </p:nvSpPr>
        <p:spPr>
          <a:xfrm rot="0">
            <a:off x="459327" y="3127484"/>
            <a:ext cx="9418496" cy="2320291"/>
          </a:xfrm>
          <a:prstGeom prst="rect">
            <a:avLst/>
          </a:prstGeom>
        </p:spPr>
        <p:txBody>
          <a:bodyPr anchor="t" rtlCol="false" tIns="0" lIns="0" bIns="0" rIns="0">
            <a:spAutoFit/>
          </a:bodyPr>
          <a:lstStyle/>
          <a:p>
            <a:pPr>
              <a:lnSpc>
                <a:spcPts val="8580"/>
              </a:lnSpc>
            </a:pPr>
            <a:r>
              <a:rPr lang="en-US" sz="11000">
                <a:solidFill>
                  <a:srgbClr val="FDFBFB"/>
                </a:solidFill>
                <a:latin typeface="Gagalin"/>
              </a:rPr>
              <a:t>SMOKE DETECTION </a:t>
            </a:r>
          </a:p>
        </p:txBody>
      </p:sp>
      <p:sp>
        <p:nvSpPr>
          <p:cNvPr name="TextBox 19" id="19"/>
          <p:cNvSpPr txBox="true"/>
          <p:nvPr/>
        </p:nvSpPr>
        <p:spPr>
          <a:xfrm rot="0">
            <a:off x="2233299" y="8494719"/>
            <a:ext cx="1715230" cy="497652"/>
          </a:xfrm>
          <a:prstGeom prst="rect">
            <a:avLst/>
          </a:prstGeom>
        </p:spPr>
        <p:txBody>
          <a:bodyPr anchor="t" rtlCol="false" tIns="0" lIns="0" bIns="0" rIns="0">
            <a:spAutoFit/>
          </a:bodyPr>
          <a:lstStyle/>
          <a:p>
            <a:pPr algn="l" marL="0" indent="0" lvl="0">
              <a:lnSpc>
                <a:spcPts val="1845"/>
              </a:lnSpc>
              <a:spcBef>
                <a:spcPct val="0"/>
              </a:spcBef>
            </a:pPr>
            <a:r>
              <a:rPr lang="en-US" sz="2365" strike="noStrike" u="none">
                <a:solidFill>
                  <a:srgbClr val="FFFFFF"/>
                </a:solidFill>
                <a:latin typeface="Gagalin"/>
              </a:rPr>
              <a:t>MOSTAFA TAREK</a:t>
            </a:r>
          </a:p>
        </p:txBody>
      </p:sp>
      <p:sp>
        <p:nvSpPr>
          <p:cNvPr name="TextBox 20" id="20"/>
          <p:cNvSpPr txBox="true"/>
          <p:nvPr/>
        </p:nvSpPr>
        <p:spPr>
          <a:xfrm rot="0">
            <a:off x="7015031" y="8494719"/>
            <a:ext cx="2048605" cy="497652"/>
          </a:xfrm>
          <a:prstGeom prst="rect">
            <a:avLst/>
          </a:prstGeom>
        </p:spPr>
        <p:txBody>
          <a:bodyPr anchor="t" rtlCol="false" tIns="0" lIns="0" bIns="0" rIns="0">
            <a:spAutoFit/>
          </a:bodyPr>
          <a:lstStyle/>
          <a:p>
            <a:pPr>
              <a:lnSpc>
                <a:spcPts val="1845"/>
              </a:lnSpc>
            </a:pPr>
            <a:r>
              <a:rPr lang="en-US" sz="2365">
                <a:solidFill>
                  <a:srgbClr val="FFFFFF"/>
                </a:solidFill>
                <a:latin typeface="Gagalin"/>
              </a:rPr>
              <a:t>MOHAMED</a:t>
            </a:r>
          </a:p>
          <a:p>
            <a:pPr algn="l" marL="0" indent="0" lvl="0">
              <a:lnSpc>
                <a:spcPts val="1845"/>
              </a:lnSpc>
              <a:spcBef>
                <a:spcPct val="0"/>
              </a:spcBef>
            </a:pPr>
            <a:r>
              <a:rPr lang="en-US" sz="2365">
                <a:solidFill>
                  <a:srgbClr val="FFFFFF"/>
                </a:solidFill>
                <a:latin typeface="Gagalin"/>
              </a:rPr>
              <a:t>EZZ AL-REGAL</a:t>
            </a:r>
          </a:p>
        </p:txBody>
      </p:sp>
      <p:sp>
        <p:nvSpPr>
          <p:cNvPr name="TextBox 21" id="21"/>
          <p:cNvSpPr txBox="true"/>
          <p:nvPr/>
        </p:nvSpPr>
        <p:spPr>
          <a:xfrm rot="0">
            <a:off x="11361081" y="8494719"/>
            <a:ext cx="2220486" cy="497652"/>
          </a:xfrm>
          <a:prstGeom prst="rect">
            <a:avLst/>
          </a:prstGeom>
        </p:spPr>
        <p:txBody>
          <a:bodyPr anchor="t" rtlCol="false" tIns="0" lIns="0" bIns="0" rIns="0">
            <a:spAutoFit/>
          </a:bodyPr>
          <a:lstStyle/>
          <a:p>
            <a:pPr algn="l" marL="0" indent="0" lvl="0">
              <a:lnSpc>
                <a:spcPts val="1845"/>
              </a:lnSpc>
              <a:spcBef>
                <a:spcPct val="0"/>
              </a:spcBef>
            </a:pPr>
            <a:r>
              <a:rPr lang="en-US" sz="2365">
                <a:solidFill>
                  <a:srgbClr val="FFFFFF"/>
                </a:solidFill>
                <a:latin typeface="Gagalin"/>
              </a:rPr>
              <a:t>ABD EL-RAHMAN AHMED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grpSp>
        <p:nvGrpSpPr>
          <p:cNvPr name="Group 2" id="2"/>
          <p:cNvGrpSpPr/>
          <p:nvPr/>
        </p:nvGrpSpPr>
        <p:grpSpPr>
          <a:xfrm rot="0">
            <a:off x="2399252" y="2425743"/>
            <a:ext cx="4306927" cy="2147600"/>
            <a:chOff x="0" y="0"/>
            <a:chExt cx="1046652" cy="521901"/>
          </a:xfrm>
        </p:grpSpPr>
        <p:sp>
          <p:nvSpPr>
            <p:cNvPr name="Freeform 3" id="3"/>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4" id="4"/>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sp>
        <p:nvSpPr>
          <p:cNvPr name="TextBox 5" id="5"/>
          <p:cNvSpPr txBox="true"/>
          <p:nvPr/>
        </p:nvSpPr>
        <p:spPr>
          <a:xfrm rot="0">
            <a:off x="3290507" y="904875"/>
            <a:ext cx="9704708" cy="851542"/>
          </a:xfrm>
          <a:prstGeom prst="rect">
            <a:avLst/>
          </a:prstGeom>
        </p:spPr>
        <p:txBody>
          <a:bodyPr anchor="t" rtlCol="false" tIns="0" lIns="0" bIns="0" rIns="0">
            <a:spAutoFit/>
          </a:bodyPr>
          <a:lstStyle/>
          <a:p>
            <a:pPr algn="ctr" marL="0" indent="0" lvl="0">
              <a:lnSpc>
                <a:spcPts val="6669"/>
              </a:lnSpc>
              <a:spcBef>
                <a:spcPct val="0"/>
              </a:spcBef>
            </a:pPr>
            <a:r>
              <a:rPr lang="en-US" sz="4833" spc="241">
                <a:solidFill>
                  <a:srgbClr val="FEFEFE"/>
                </a:solidFill>
                <a:latin typeface="Canva Sans 2 Bold"/>
              </a:rPr>
              <a:t>road map of building model</a:t>
            </a:r>
          </a:p>
        </p:txBody>
      </p:sp>
      <p:grpSp>
        <p:nvGrpSpPr>
          <p:cNvPr name="Group 6" id="6"/>
          <p:cNvGrpSpPr/>
          <p:nvPr/>
        </p:nvGrpSpPr>
        <p:grpSpPr>
          <a:xfrm rot="0">
            <a:off x="3288658" y="2215424"/>
            <a:ext cx="2289468" cy="672242"/>
            <a:chOff x="0" y="0"/>
            <a:chExt cx="405394" cy="119033"/>
          </a:xfrm>
        </p:grpSpPr>
        <p:sp>
          <p:nvSpPr>
            <p:cNvPr name="Freeform 7" id="7"/>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8" id="8"/>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01</a:t>
              </a:r>
            </a:p>
          </p:txBody>
        </p:sp>
      </p:grpSp>
      <p:grpSp>
        <p:nvGrpSpPr>
          <p:cNvPr name="Group 9" id="9"/>
          <p:cNvGrpSpPr/>
          <p:nvPr/>
        </p:nvGrpSpPr>
        <p:grpSpPr>
          <a:xfrm rot="0">
            <a:off x="7171055" y="2383901"/>
            <a:ext cx="4306927" cy="2147600"/>
            <a:chOff x="0" y="0"/>
            <a:chExt cx="1046652" cy="521901"/>
          </a:xfrm>
        </p:grpSpPr>
        <p:sp>
          <p:nvSpPr>
            <p:cNvPr name="Freeform 10" id="10"/>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1" id="11"/>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12" id="12"/>
          <p:cNvGrpSpPr/>
          <p:nvPr/>
        </p:nvGrpSpPr>
        <p:grpSpPr>
          <a:xfrm rot="0">
            <a:off x="8060462" y="2173582"/>
            <a:ext cx="2289468" cy="672242"/>
            <a:chOff x="0" y="0"/>
            <a:chExt cx="405394" cy="119033"/>
          </a:xfrm>
        </p:grpSpPr>
        <p:sp>
          <p:nvSpPr>
            <p:cNvPr name="Freeform 13" id="13"/>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14" id="14"/>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02</a:t>
              </a:r>
            </a:p>
          </p:txBody>
        </p:sp>
      </p:grpSp>
      <p:grpSp>
        <p:nvGrpSpPr>
          <p:cNvPr name="Group 15" id="15"/>
          <p:cNvGrpSpPr/>
          <p:nvPr/>
        </p:nvGrpSpPr>
        <p:grpSpPr>
          <a:xfrm rot="0">
            <a:off x="11942859" y="2342059"/>
            <a:ext cx="4306927" cy="2147600"/>
            <a:chOff x="0" y="0"/>
            <a:chExt cx="1046652" cy="521901"/>
          </a:xfrm>
        </p:grpSpPr>
        <p:sp>
          <p:nvSpPr>
            <p:cNvPr name="Freeform 16" id="16"/>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7" id="17"/>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18" id="18"/>
          <p:cNvGrpSpPr/>
          <p:nvPr/>
        </p:nvGrpSpPr>
        <p:grpSpPr>
          <a:xfrm rot="0">
            <a:off x="12832265" y="2131740"/>
            <a:ext cx="2289468" cy="672242"/>
            <a:chOff x="0" y="0"/>
            <a:chExt cx="405394" cy="119033"/>
          </a:xfrm>
        </p:grpSpPr>
        <p:sp>
          <p:nvSpPr>
            <p:cNvPr name="Freeform 19" id="19"/>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0" id="20"/>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03</a:t>
              </a:r>
            </a:p>
          </p:txBody>
        </p:sp>
      </p:grpSp>
      <p:grpSp>
        <p:nvGrpSpPr>
          <p:cNvPr name="Group 21" id="21"/>
          <p:cNvGrpSpPr/>
          <p:nvPr/>
        </p:nvGrpSpPr>
        <p:grpSpPr>
          <a:xfrm rot="0">
            <a:off x="2397403" y="5055241"/>
            <a:ext cx="4306927" cy="2147600"/>
            <a:chOff x="0" y="0"/>
            <a:chExt cx="1046652" cy="521901"/>
          </a:xfrm>
        </p:grpSpPr>
        <p:sp>
          <p:nvSpPr>
            <p:cNvPr name="Freeform 22" id="22"/>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3" id="23"/>
            <p:cNvSpPr txBox="true"/>
            <p:nvPr/>
          </p:nvSpPr>
          <p:spPr>
            <a:xfrm>
              <a:off x="0" y="-57150"/>
              <a:ext cx="1046652" cy="579051"/>
            </a:xfrm>
            <a:prstGeom prst="rect">
              <a:avLst/>
            </a:prstGeom>
          </p:spPr>
          <p:txBody>
            <a:bodyPr anchor="ctr" rtlCol="false" tIns="50800" lIns="50800" bIns="50800" rIns="50800"/>
            <a:lstStyle/>
            <a:p>
              <a:pPr algn="ctr" marL="0" indent="0" lvl="0">
                <a:lnSpc>
                  <a:spcPts val="4026"/>
                </a:lnSpc>
                <a:spcBef>
                  <a:spcPct val="0"/>
                </a:spcBef>
              </a:pPr>
              <a:r>
                <a:rPr lang="en-US" sz="2876" spc="28" strike="noStrike" u="none">
                  <a:solidFill>
                    <a:srgbClr val="FEFEFE"/>
                  </a:solidFill>
                  <a:latin typeface="Canva Sans 1"/>
                </a:rPr>
                <a:t>Feature Extraction</a:t>
              </a:r>
            </a:p>
          </p:txBody>
        </p:sp>
      </p:grpSp>
      <p:grpSp>
        <p:nvGrpSpPr>
          <p:cNvPr name="Group 24" id="24"/>
          <p:cNvGrpSpPr/>
          <p:nvPr/>
        </p:nvGrpSpPr>
        <p:grpSpPr>
          <a:xfrm rot="0">
            <a:off x="3286809" y="4844922"/>
            <a:ext cx="2289468" cy="672242"/>
            <a:chOff x="0" y="0"/>
            <a:chExt cx="405394" cy="119033"/>
          </a:xfrm>
        </p:grpSpPr>
        <p:sp>
          <p:nvSpPr>
            <p:cNvPr name="Freeform 25" id="25"/>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6" id="26"/>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04</a:t>
              </a:r>
            </a:p>
          </p:txBody>
        </p:sp>
      </p:grpSp>
      <p:sp>
        <p:nvSpPr>
          <p:cNvPr name="Freeform 27" id="27"/>
          <p:cNvSpPr/>
          <p:nvPr/>
        </p:nvSpPr>
        <p:spPr>
          <a:xfrm flipH="false" flipV="false" rot="0">
            <a:off x="9990588" y="6604906"/>
            <a:ext cx="12531108" cy="8771776"/>
          </a:xfrm>
          <a:custGeom>
            <a:avLst/>
            <a:gdLst/>
            <a:ahLst/>
            <a:cxnLst/>
            <a:rect r="r" b="b" t="t" l="l"/>
            <a:pathLst>
              <a:path h="8771776" w="12531108">
                <a:moveTo>
                  <a:pt x="0" y="0"/>
                </a:moveTo>
                <a:lnTo>
                  <a:pt x="12531108" y="0"/>
                </a:lnTo>
                <a:lnTo>
                  <a:pt x="12531108" y="8771776"/>
                </a:lnTo>
                <a:lnTo>
                  <a:pt x="0" y="8771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p:nvPr/>
        </p:nvGrpSpPr>
        <p:grpSpPr>
          <a:xfrm rot="0">
            <a:off x="7169206" y="5055241"/>
            <a:ext cx="4306927" cy="2147600"/>
            <a:chOff x="0" y="0"/>
            <a:chExt cx="1046652" cy="521901"/>
          </a:xfrm>
        </p:grpSpPr>
        <p:sp>
          <p:nvSpPr>
            <p:cNvPr name="Freeform 29" id="29"/>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30" id="30"/>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31" id="31"/>
          <p:cNvGrpSpPr/>
          <p:nvPr/>
        </p:nvGrpSpPr>
        <p:grpSpPr>
          <a:xfrm rot="0">
            <a:off x="8058613" y="4844922"/>
            <a:ext cx="2289468" cy="672242"/>
            <a:chOff x="0" y="0"/>
            <a:chExt cx="405394" cy="119033"/>
          </a:xfrm>
        </p:grpSpPr>
        <p:sp>
          <p:nvSpPr>
            <p:cNvPr name="Freeform 32" id="32"/>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33" id="33"/>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05</a:t>
              </a:r>
            </a:p>
          </p:txBody>
        </p:sp>
      </p:grpSp>
      <p:grpSp>
        <p:nvGrpSpPr>
          <p:cNvPr name="Group 34" id="34"/>
          <p:cNvGrpSpPr/>
          <p:nvPr/>
        </p:nvGrpSpPr>
        <p:grpSpPr>
          <a:xfrm rot="0">
            <a:off x="11942859" y="5050362"/>
            <a:ext cx="4306927" cy="2147600"/>
            <a:chOff x="0" y="0"/>
            <a:chExt cx="1046652" cy="521901"/>
          </a:xfrm>
        </p:grpSpPr>
        <p:sp>
          <p:nvSpPr>
            <p:cNvPr name="Freeform 35" id="35"/>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36" id="36"/>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37" id="37"/>
          <p:cNvGrpSpPr/>
          <p:nvPr/>
        </p:nvGrpSpPr>
        <p:grpSpPr>
          <a:xfrm rot="0">
            <a:off x="12832265" y="4840043"/>
            <a:ext cx="2289468" cy="672242"/>
            <a:chOff x="0" y="0"/>
            <a:chExt cx="405394" cy="119033"/>
          </a:xfrm>
        </p:grpSpPr>
        <p:sp>
          <p:nvSpPr>
            <p:cNvPr name="Freeform 38" id="3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39" id="3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06</a:t>
              </a:r>
            </a:p>
          </p:txBody>
        </p:sp>
      </p:grpSp>
      <p:sp>
        <p:nvSpPr>
          <p:cNvPr name="TextBox 40" id="40"/>
          <p:cNvSpPr txBox="true"/>
          <p:nvPr/>
        </p:nvSpPr>
        <p:spPr>
          <a:xfrm rot="0">
            <a:off x="12582766" y="5746789"/>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build model Architecture</a:t>
            </a:r>
          </a:p>
        </p:txBody>
      </p:sp>
      <p:sp>
        <p:nvSpPr>
          <p:cNvPr name="TextBox 41" id="41"/>
          <p:cNvSpPr txBox="true"/>
          <p:nvPr/>
        </p:nvSpPr>
        <p:spPr>
          <a:xfrm rot="0">
            <a:off x="7809113" y="5709826"/>
            <a:ext cx="3027113" cy="149856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Split data into training and testing sets</a:t>
            </a:r>
          </a:p>
        </p:txBody>
      </p:sp>
      <p:sp>
        <p:nvSpPr>
          <p:cNvPr name="TextBox 42" id="42"/>
          <p:cNvSpPr txBox="true"/>
          <p:nvPr/>
        </p:nvSpPr>
        <p:spPr>
          <a:xfrm rot="0">
            <a:off x="12582766" y="3011274"/>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Data Visualization</a:t>
            </a:r>
          </a:p>
        </p:txBody>
      </p:sp>
      <p:sp>
        <p:nvSpPr>
          <p:cNvPr name="TextBox 43" id="43"/>
          <p:cNvSpPr txBox="true"/>
          <p:nvPr/>
        </p:nvSpPr>
        <p:spPr>
          <a:xfrm rot="0">
            <a:off x="7810962" y="3011274"/>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Data Preprocessing</a:t>
            </a:r>
          </a:p>
        </p:txBody>
      </p:sp>
      <p:sp>
        <p:nvSpPr>
          <p:cNvPr name="TextBox 44" id="44"/>
          <p:cNvSpPr txBox="true"/>
          <p:nvPr/>
        </p:nvSpPr>
        <p:spPr>
          <a:xfrm rot="0">
            <a:off x="3042920" y="3011274"/>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Load data</a:t>
            </a:r>
          </a:p>
        </p:txBody>
      </p:sp>
      <p:grpSp>
        <p:nvGrpSpPr>
          <p:cNvPr name="Group 45" id="45"/>
          <p:cNvGrpSpPr/>
          <p:nvPr/>
        </p:nvGrpSpPr>
        <p:grpSpPr>
          <a:xfrm rot="0">
            <a:off x="2396479" y="7694264"/>
            <a:ext cx="4306927" cy="2147600"/>
            <a:chOff x="0" y="0"/>
            <a:chExt cx="1046652" cy="521901"/>
          </a:xfrm>
        </p:grpSpPr>
        <p:sp>
          <p:nvSpPr>
            <p:cNvPr name="Freeform 46" id="46"/>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47" id="47"/>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48" id="48"/>
          <p:cNvGrpSpPr/>
          <p:nvPr/>
        </p:nvGrpSpPr>
        <p:grpSpPr>
          <a:xfrm rot="0">
            <a:off x="3285885" y="7483945"/>
            <a:ext cx="2289468" cy="672242"/>
            <a:chOff x="0" y="0"/>
            <a:chExt cx="405394" cy="119033"/>
          </a:xfrm>
        </p:grpSpPr>
        <p:sp>
          <p:nvSpPr>
            <p:cNvPr name="Freeform 49" id="49"/>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50" id="50"/>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07</a:t>
              </a:r>
            </a:p>
          </p:txBody>
        </p:sp>
      </p:grpSp>
      <p:grpSp>
        <p:nvGrpSpPr>
          <p:cNvPr name="Group 51" id="51"/>
          <p:cNvGrpSpPr/>
          <p:nvPr/>
        </p:nvGrpSpPr>
        <p:grpSpPr>
          <a:xfrm rot="0">
            <a:off x="7168282" y="7694264"/>
            <a:ext cx="4306927" cy="2147600"/>
            <a:chOff x="0" y="0"/>
            <a:chExt cx="1046652" cy="521901"/>
          </a:xfrm>
        </p:grpSpPr>
        <p:sp>
          <p:nvSpPr>
            <p:cNvPr name="Freeform 52" id="52"/>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53" id="53"/>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54" id="54"/>
          <p:cNvGrpSpPr/>
          <p:nvPr/>
        </p:nvGrpSpPr>
        <p:grpSpPr>
          <a:xfrm rot="0">
            <a:off x="8057688" y="7483945"/>
            <a:ext cx="2289468" cy="672242"/>
            <a:chOff x="0" y="0"/>
            <a:chExt cx="405394" cy="119033"/>
          </a:xfrm>
        </p:grpSpPr>
        <p:sp>
          <p:nvSpPr>
            <p:cNvPr name="Freeform 55" id="55"/>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56" id="56"/>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08</a:t>
              </a:r>
            </a:p>
          </p:txBody>
        </p:sp>
      </p:grpSp>
      <p:sp>
        <p:nvSpPr>
          <p:cNvPr name="TextBox 57" id="57"/>
          <p:cNvSpPr txBox="true"/>
          <p:nvPr/>
        </p:nvSpPr>
        <p:spPr>
          <a:xfrm rot="0">
            <a:off x="7570428" y="8285614"/>
            <a:ext cx="3766351" cy="1026292"/>
          </a:xfrm>
          <a:prstGeom prst="rect">
            <a:avLst/>
          </a:prstGeom>
        </p:spPr>
        <p:txBody>
          <a:bodyPr anchor="t" rtlCol="false" tIns="0" lIns="0" bIns="0" rIns="0">
            <a:spAutoFit/>
          </a:bodyPr>
          <a:lstStyle/>
          <a:p>
            <a:pPr algn="ctr">
              <a:lnSpc>
                <a:spcPts val="4166"/>
              </a:lnSpc>
              <a:spcBef>
                <a:spcPct val="0"/>
              </a:spcBef>
            </a:pPr>
            <a:r>
              <a:rPr lang="en-US" sz="2976" spc="29">
                <a:solidFill>
                  <a:srgbClr val="FEFEFE"/>
                </a:solidFill>
                <a:latin typeface="Canva Sans 1"/>
              </a:rPr>
              <a:t>Evaluate the model with test data</a:t>
            </a:r>
          </a:p>
        </p:txBody>
      </p:sp>
      <p:sp>
        <p:nvSpPr>
          <p:cNvPr name="TextBox 58" id="58"/>
          <p:cNvSpPr txBox="true"/>
          <p:nvPr/>
        </p:nvSpPr>
        <p:spPr>
          <a:xfrm rot="0">
            <a:off x="3034353" y="8338420"/>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Train Modle</a:t>
            </a:r>
          </a:p>
        </p:txBody>
      </p:sp>
      <p:sp>
        <p:nvSpPr>
          <p:cNvPr name="Freeform 59" id="59"/>
          <p:cNvSpPr/>
          <p:nvPr/>
        </p:nvSpPr>
        <p:spPr>
          <a:xfrm flipH="false" flipV="false" rot="9060169">
            <a:off x="-5762781" y="-3753456"/>
            <a:ext cx="12531108" cy="8771776"/>
          </a:xfrm>
          <a:custGeom>
            <a:avLst/>
            <a:gdLst/>
            <a:ahLst/>
            <a:cxnLst/>
            <a:rect r="r" b="b" t="t" l="l"/>
            <a:pathLst>
              <a:path h="8771776" w="12531108">
                <a:moveTo>
                  <a:pt x="0" y="0"/>
                </a:moveTo>
                <a:lnTo>
                  <a:pt x="12531107" y="0"/>
                </a:lnTo>
                <a:lnTo>
                  <a:pt x="12531107" y="8771776"/>
                </a:lnTo>
                <a:lnTo>
                  <a:pt x="0" y="8771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01245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62372" y="47625"/>
          <a:ext cx="16696928" cy="10080648"/>
        </p:xfrm>
        <a:graphic>
          <a:graphicData uri="http://schemas.openxmlformats.org/drawingml/2006/table">
            <a:tbl>
              <a:tblPr/>
              <a:tblGrid>
                <a:gridCol w="4490948"/>
                <a:gridCol w="2404683"/>
                <a:gridCol w="2404683"/>
                <a:gridCol w="2404683"/>
                <a:gridCol w="4991930"/>
              </a:tblGrid>
              <a:tr h="868416">
                <a:tc gridSpan="5">
                  <a:txBody>
                    <a:bodyPr anchor="t" rtlCol="false"/>
                    <a:lstStyle/>
                    <a:p>
                      <a:pPr algn="ctr">
                        <a:lnSpc>
                          <a:spcPts val="4480"/>
                        </a:lnSpc>
                        <a:defRPr/>
                      </a:pPr>
                      <a:r>
                        <a:rPr lang="en-US" sz="3200">
                          <a:solidFill>
                            <a:srgbClr val="FFFFFF"/>
                          </a:solidFill>
                          <a:latin typeface="Canva Sans 1"/>
                        </a:rPr>
                        <a:t>Train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a:lnSpc>
                          <a:spcPts val="4480"/>
                        </a:lnSpc>
                        <a:defRPr/>
                      </a:pPr>
                      <a:r>
                        <a:rPr lang="en-US" sz="3200">
                          <a:solidFill>
                            <a:srgbClr val="FFFFFF"/>
                          </a:solidFill>
                          <a:latin typeface="Canva Sans 1"/>
                        </a:rPr>
                        <a:t>Train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a:lnSpc>
                          <a:spcPts val="4480"/>
                        </a:lnSpc>
                        <a:defRPr/>
                      </a:pPr>
                      <a:r>
                        <a:rPr lang="en-US" sz="3200">
                          <a:solidFill>
                            <a:srgbClr val="FFFFFF"/>
                          </a:solidFill>
                          <a:latin typeface="Canva Sans 1"/>
                        </a:rPr>
                        <a:t>Train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a:lnSpc>
                          <a:spcPts val="4480"/>
                        </a:lnSpc>
                        <a:defRPr/>
                      </a:pPr>
                      <a:r>
                        <a:rPr lang="en-US" sz="3200">
                          <a:solidFill>
                            <a:srgbClr val="FFFFFF"/>
                          </a:solidFill>
                          <a:latin typeface="Canva Sans 1"/>
                        </a:rPr>
                        <a:t>Train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a:lnSpc>
                          <a:spcPts val="4480"/>
                        </a:lnSpc>
                        <a:defRPr/>
                      </a:pPr>
                      <a:r>
                        <a:rPr lang="en-US" sz="3200">
                          <a:solidFill>
                            <a:srgbClr val="FFFFFF"/>
                          </a:solidFill>
                          <a:latin typeface="Canva Sans 1"/>
                        </a:rPr>
                        <a:t>Train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2529">
                <a:tc>
                  <a:txBody>
                    <a:bodyPr anchor="t" rtlCol="false"/>
                    <a:lstStyle/>
                    <a:p>
                      <a:pPr algn="l">
                        <a:lnSpc>
                          <a:spcPts val="4480"/>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Accuracy</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Precision</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Recall</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F1 Score</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2529">
                <a:tc>
                  <a:txBody>
                    <a:bodyPr anchor="t" rtlCol="false"/>
                    <a:lstStyle/>
                    <a:p>
                      <a:pPr algn="l">
                        <a:lnSpc>
                          <a:spcPts val="4480"/>
                        </a:lnSpc>
                        <a:defRPr/>
                      </a:pPr>
                      <a:r>
                        <a:rPr lang="en-US" sz="3200">
                          <a:solidFill>
                            <a:srgbClr val="FFFFFF"/>
                          </a:solidFill>
                          <a:latin typeface="Canva Sans 1"/>
                        </a:rPr>
                        <a:t>Logistic Regression</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0.715</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0.715</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0.8338</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2529">
                <a:tc>
                  <a:txBody>
                    <a:bodyPr anchor="t" rtlCol="false"/>
                    <a:lstStyle/>
                    <a:p>
                      <a:pPr algn="l">
                        <a:lnSpc>
                          <a:spcPts val="4480"/>
                        </a:lnSpc>
                        <a:defRPr/>
                      </a:pPr>
                      <a:r>
                        <a:rPr lang="en-US" sz="3200">
                          <a:solidFill>
                            <a:srgbClr val="FFFFFF"/>
                          </a:solidFill>
                          <a:latin typeface="Canva Sans 1"/>
                        </a:rPr>
                        <a:t>Random Forest</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340"/>
                        </a:lnSpc>
                        <a:defRPr/>
                      </a:pPr>
                      <a:r>
                        <a:rPr lang="en-US" sz="31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2529">
                <a:tc>
                  <a:txBody>
                    <a:bodyPr anchor="t" rtlCol="false"/>
                    <a:lstStyle/>
                    <a:p>
                      <a:pPr algn="l">
                        <a:lnSpc>
                          <a:spcPts val="4480"/>
                        </a:lnSpc>
                        <a:defRPr/>
                      </a:pPr>
                      <a:r>
                        <a:rPr lang="en-US" sz="3200">
                          <a:solidFill>
                            <a:srgbClr val="FFFFFF"/>
                          </a:solidFill>
                          <a:latin typeface="Canva Sans 1"/>
                        </a:rPr>
                        <a:t>SVM</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0.715</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0.715</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0.8338</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2529">
                <a:tc>
                  <a:txBody>
                    <a:bodyPr anchor="t" rtlCol="false"/>
                    <a:lstStyle/>
                    <a:p>
                      <a:pPr algn="l">
                        <a:lnSpc>
                          <a:spcPts val="4480"/>
                        </a:lnSpc>
                        <a:defRPr/>
                      </a:pPr>
                      <a:r>
                        <a:rPr lang="en-US" sz="3200">
                          <a:solidFill>
                            <a:srgbClr val="FFFFFF"/>
                          </a:solidFill>
                          <a:latin typeface="Canva Sans 1"/>
                        </a:rPr>
                        <a:t>Naive Bayes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0.8263</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0.8171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0.9754</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0.8892</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2529">
                <a:tc>
                  <a:txBody>
                    <a:bodyPr anchor="t" rtlCol="false"/>
                    <a:lstStyle/>
                    <a:p>
                      <a:pPr algn="l">
                        <a:lnSpc>
                          <a:spcPts val="4480"/>
                        </a:lnSpc>
                        <a:defRPr/>
                      </a:pPr>
                      <a:r>
                        <a:rPr lang="en-US" sz="3200">
                          <a:solidFill>
                            <a:srgbClr val="FFFFFF"/>
                          </a:solidFill>
                          <a:latin typeface="Canva Sans 1"/>
                        </a:rPr>
                        <a:t>KNN</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0.9997</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0.9997</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0.9999</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0.9998</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2529">
                <a:tc>
                  <a:txBody>
                    <a:bodyPr anchor="t" rtlCol="false"/>
                    <a:lstStyle/>
                    <a:p>
                      <a:pPr algn="l">
                        <a:lnSpc>
                          <a:spcPts val="4480"/>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2529">
                <a:tc>
                  <a:txBody>
                    <a:bodyPr anchor="t" rtlCol="false"/>
                    <a:lstStyle/>
                    <a:p>
                      <a:pPr algn="l">
                        <a:lnSpc>
                          <a:spcPts val="4480"/>
                        </a:lnSpc>
                        <a:defRPr/>
                      </a:pPr>
                      <a:r>
                        <a:rPr lang="en-US" sz="3200">
                          <a:solidFill>
                            <a:srgbClr val="FFFFFF"/>
                          </a:solidFill>
                          <a:latin typeface="Canva Sans 1"/>
                        </a:rPr>
                        <a:t>Decision Tree</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2529">
                <a:tc>
                  <a:txBody>
                    <a:bodyPr anchor="t" rtlCol="false"/>
                    <a:lstStyle/>
                    <a:p>
                      <a:pPr algn="l">
                        <a:lnSpc>
                          <a:spcPts val="4480"/>
                        </a:lnSpc>
                        <a:defRPr/>
                      </a:pPr>
                      <a:r>
                        <a:rPr lang="en-US" sz="3200">
                          <a:solidFill>
                            <a:srgbClr val="FFFFFF"/>
                          </a:solidFill>
                          <a:latin typeface="Canva Sans 1"/>
                        </a:rPr>
                        <a:t>AdaBoost</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1345568">
                <a:tc>
                  <a:txBody>
                    <a:bodyPr anchor="t" rtlCol="false"/>
                    <a:lstStyle/>
                    <a:p>
                      <a:pPr algn="l">
                        <a:lnSpc>
                          <a:spcPts val="4480"/>
                        </a:lnSpc>
                        <a:defRPr/>
                      </a:pPr>
                      <a:r>
                        <a:rPr lang="en-US" sz="3200">
                          <a:solidFill>
                            <a:srgbClr val="FFFFFF"/>
                          </a:solidFill>
                          <a:latin typeface="Canva Sans 1"/>
                        </a:rPr>
                        <a:t>Neural Network Sigmoid</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0.715</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0.715</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0.8338</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823905">
                <a:tc>
                  <a:txBody>
                    <a:bodyPr anchor="t" rtlCol="false"/>
                    <a:lstStyle/>
                    <a:p>
                      <a:pPr algn="l">
                        <a:lnSpc>
                          <a:spcPts val="4480"/>
                        </a:lnSpc>
                        <a:defRPr/>
                      </a:pPr>
                      <a:r>
                        <a:rPr lang="en-US" sz="3200">
                          <a:solidFill>
                            <a:srgbClr val="FFFFFF"/>
                          </a:solidFill>
                          <a:latin typeface="Canva Sans 1"/>
                        </a:rPr>
                        <a:t>XGBoost</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l">
                        <a:lnSpc>
                          <a:spcPts val="4480"/>
                        </a:lnSpc>
                        <a:defRPr/>
                      </a:pPr>
                      <a:r>
                        <a:rPr lang="en-US" sz="3200">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p:cSld>
    <p:bg>
      <p:bgPr>
        <a:solidFill>
          <a:srgbClr val="01245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60917" y="109122"/>
          <a:ext cx="17833856" cy="10846397"/>
        </p:xfrm>
        <a:graphic>
          <a:graphicData uri="http://schemas.openxmlformats.org/drawingml/2006/table">
            <a:tbl>
              <a:tblPr/>
              <a:tblGrid>
                <a:gridCol w="3566771"/>
                <a:gridCol w="3566771"/>
                <a:gridCol w="3566771"/>
                <a:gridCol w="3566771"/>
                <a:gridCol w="3566771"/>
              </a:tblGrid>
              <a:tr h="906180">
                <a:tc gridSpan="5">
                  <a:txBody>
                    <a:bodyPr anchor="t" rtlCol="false"/>
                    <a:lstStyle/>
                    <a:p>
                      <a:pPr algn="ctr" marL="0" indent="0" lvl="0">
                        <a:lnSpc>
                          <a:spcPts val="4480"/>
                        </a:lnSpc>
                        <a:spcBef>
                          <a:spcPct val="0"/>
                        </a:spcBef>
                        <a:defRPr/>
                      </a:pPr>
                      <a:r>
                        <a:rPr lang="en-US" sz="3200" strike="noStrike" u="none">
                          <a:solidFill>
                            <a:srgbClr val="FFFFFF"/>
                          </a:solidFill>
                          <a:latin typeface="Canva Sans 1"/>
                        </a:rPr>
                        <a:t>Test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4480"/>
                        </a:lnSpc>
                        <a:spcBef>
                          <a:spcPct val="0"/>
                        </a:spcBef>
                        <a:defRPr/>
                      </a:pPr>
                      <a:r>
                        <a:rPr lang="en-US" sz="3200" strike="noStrike" u="none">
                          <a:solidFill>
                            <a:srgbClr val="FFFFFF"/>
                          </a:solidFill>
                          <a:latin typeface="Canva Sans 1"/>
                        </a:rPr>
                        <a:t>Test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4480"/>
                        </a:lnSpc>
                        <a:spcBef>
                          <a:spcPct val="0"/>
                        </a:spcBef>
                        <a:defRPr/>
                      </a:pPr>
                      <a:r>
                        <a:rPr lang="en-US" sz="3200" strike="noStrike" u="none">
                          <a:solidFill>
                            <a:srgbClr val="FFFFFF"/>
                          </a:solidFill>
                          <a:latin typeface="Canva Sans 1"/>
                        </a:rPr>
                        <a:t>Test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4480"/>
                        </a:lnSpc>
                        <a:spcBef>
                          <a:spcPct val="0"/>
                        </a:spcBef>
                        <a:defRPr/>
                      </a:pPr>
                      <a:r>
                        <a:rPr lang="en-US" sz="3200" strike="noStrike" u="none">
                          <a:solidFill>
                            <a:srgbClr val="FFFFFF"/>
                          </a:solidFill>
                          <a:latin typeface="Canva Sans 1"/>
                        </a:rPr>
                        <a:t>Test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4480"/>
                        </a:lnSpc>
                        <a:spcBef>
                          <a:spcPct val="0"/>
                        </a:spcBef>
                        <a:defRPr/>
                      </a:pPr>
                      <a:r>
                        <a:rPr lang="en-US" sz="3200" strike="noStrike" u="none">
                          <a:solidFill>
                            <a:srgbClr val="FFFFFF"/>
                          </a:solidFill>
                          <a:latin typeface="Canva Sans 1"/>
                        </a:rPr>
                        <a:t>Test with all features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906180">
                <a:tc>
                  <a:txBody>
                    <a:bodyPr anchor="t" rtlCol="false"/>
                    <a:lstStyle/>
                    <a:p>
                      <a:pPr algn="ctr" marL="0" indent="0" lvl="0">
                        <a:lnSpc>
                          <a:spcPts val="4480"/>
                        </a:lnSpc>
                        <a:spcBef>
                          <a:spcPct val="0"/>
                        </a:spcBef>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Accuracy</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Precision</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Recall</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F1 Score</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1345388">
                <a:tc>
                  <a:txBody>
                    <a:bodyPr anchor="t" rtlCol="false"/>
                    <a:lstStyle/>
                    <a:p>
                      <a:pPr algn="ctr" marL="0" indent="0" lvl="0">
                        <a:lnSpc>
                          <a:spcPts val="4480"/>
                        </a:lnSpc>
                        <a:spcBef>
                          <a:spcPct val="0"/>
                        </a:spcBef>
                        <a:defRPr/>
                      </a:pPr>
                      <a:r>
                        <a:rPr lang="en-US" sz="3200" strike="noStrike" u="none">
                          <a:solidFill>
                            <a:srgbClr val="FFFFFF"/>
                          </a:solidFill>
                          <a:latin typeface="Canva Sans 1"/>
                        </a:rPr>
                        <a:t>Logistic Regression</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0.7131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0.7131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0.8325</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906180">
                <a:tc>
                  <a:txBody>
                    <a:bodyPr anchor="t" rtlCol="false"/>
                    <a:lstStyle/>
                    <a:p>
                      <a:pPr algn="ctr" marL="0" indent="0" lvl="0">
                        <a:lnSpc>
                          <a:spcPts val="4480"/>
                        </a:lnSpc>
                        <a:spcBef>
                          <a:spcPct val="0"/>
                        </a:spcBef>
                        <a:defRPr/>
                      </a:pPr>
                      <a:r>
                        <a:rPr lang="en-US" sz="3200" strike="noStrike" u="none">
                          <a:solidFill>
                            <a:srgbClr val="FFFFFF"/>
                          </a:solidFill>
                          <a:latin typeface="Canva Sans 1"/>
                        </a:rPr>
                        <a:t>Random Forest</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906180">
                <a:tc>
                  <a:txBody>
                    <a:bodyPr anchor="t" rtlCol="false"/>
                    <a:lstStyle/>
                    <a:p>
                      <a:pPr algn="ctr" marL="0" indent="0" lvl="0">
                        <a:lnSpc>
                          <a:spcPts val="4480"/>
                        </a:lnSpc>
                        <a:spcBef>
                          <a:spcPct val="0"/>
                        </a:spcBef>
                        <a:defRPr/>
                      </a:pPr>
                      <a:r>
                        <a:rPr lang="en-US" sz="3200" strike="noStrike" u="none">
                          <a:solidFill>
                            <a:srgbClr val="FFFFFF"/>
                          </a:solidFill>
                          <a:latin typeface="Canva Sans 1"/>
                        </a:rPr>
                        <a:t>SVM</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0.7131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0.7131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0.8325</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906180">
                <a:tc>
                  <a:txBody>
                    <a:bodyPr anchor="t" rtlCol="false"/>
                    <a:lstStyle/>
                    <a:p>
                      <a:pPr algn="ctr" marL="0" indent="0" lvl="0">
                        <a:lnSpc>
                          <a:spcPts val="4480"/>
                        </a:lnSpc>
                        <a:spcBef>
                          <a:spcPct val="0"/>
                        </a:spcBef>
                        <a:defRPr/>
                      </a:pPr>
                      <a:r>
                        <a:rPr lang="en-US" sz="3200" strike="noStrike" u="none">
                          <a:solidFill>
                            <a:srgbClr val="FFFFFF"/>
                          </a:solidFill>
                          <a:latin typeface="Canva Sans 1"/>
                        </a:rPr>
                        <a:t>Naive Bayes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0.8268</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0.8184</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0.973</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0.8891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906180">
                <a:tc>
                  <a:txBody>
                    <a:bodyPr anchor="t" rtlCol="false"/>
                    <a:lstStyle/>
                    <a:p>
                      <a:pPr algn="ctr" marL="0" indent="0" lvl="0">
                        <a:lnSpc>
                          <a:spcPts val="4480"/>
                        </a:lnSpc>
                        <a:spcBef>
                          <a:spcPct val="0"/>
                        </a:spcBef>
                        <a:defRPr/>
                      </a:pPr>
                      <a:r>
                        <a:rPr lang="en-US" sz="3200" strike="noStrike" u="none">
                          <a:solidFill>
                            <a:srgbClr val="FFFFFF"/>
                          </a:solidFill>
                          <a:latin typeface="Canva Sans 1"/>
                        </a:rPr>
                        <a:t>KNN</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0.9998</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0.9999</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0.9999</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0.9999</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906180">
                <a:tc>
                  <a:txBody>
                    <a:bodyPr anchor="t" rtlCol="false"/>
                    <a:lstStyle/>
                    <a:p>
                      <a:pPr algn="ctr" marL="0" indent="0" lvl="0">
                        <a:lnSpc>
                          <a:spcPts val="4480"/>
                        </a:lnSpc>
                        <a:spcBef>
                          <a:spcPct val="0"/>
                        </a:spcBef>
                        <a:defRPr/>
                      </a:pPr>
                      <a:r>
                        <a:rPr lang="en-US" sz="3200" strike="noStrike" u="none">
                          <a:solidFill>
                            <a:srgbClr val="FFFFFF"/>
                          </a:solidFill>
                          <a:latin typeface="Canva Sans 1"/>
                        </a:rPr>
                        <a:t>Decision Tree</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0.9998</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0.9998</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0.9999</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906180">
                <a:tc>
                  <a:txBody>
                    <a:bodyPr anchor="t" rtlCol="false"/>
                    <a:lstStyle/>
                    <a:p>
                      <a:pPr algn="ctr" marL="0" indent="0" lvl="0">
                        <a:lnSpc>
                          <a:spcPts val="4480"/>
                        </a:lnSpc>
                        <a:spcBef>
                          <a:spcPct val="0"/>
                        </a:spcBef>
                        <a:defRPr/>
                      </a:pPr>
                      <a:r>
                        <a:rPr lang="en-US" sz="3200" strike="noStrike" u="none">
                          <a:solidFill>
                            <a:srgbClr val="FFFFFF"/>
                          </a:solidFill>
                          <a:latin typeface="Canva Sans 1"/>
                        </a:rPr>
                        <a:t>AdaBoost</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0.9999</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0.9999</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0.9999</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1345388">
                <a:tc>
                  <a:txBody>
                    <a:bodyPr anchor="t" rtlCol="false"/>
                    <a:lstStyle/>
                    <a:p>
                      <a:pPr algn="ctr" marL="0" indent="0" lvl="0">
                        <a:lnSpc>
                          <a:spcPts val="4480"/>
                        </a:lnSpc>
                        <a:spcBef>
                          <a:spcPct val="0"/>
                        </a:spcBef>
                        <a:defRPr/>
                      </a:pPr>
                      <a:r>
                        <a:rPr lang="en-US" sz="3200" strike="noStrike" u="none">
                          <a:solidFill>
                            <a:srgbClr val="FFFFFF"/>
                          </a:solidFill>
                          <a:latin typeface="Canva Sans 1"/>
                        </a:rPr>
                        <a:t>Neural Network Sigmoid</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0.7131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0.7131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0.8325</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906180">
                <a:tc>
                  <a:txBody>
                    <a:bodyPr anchor="t" rtlCol="false"/>
                    <a:lstStyle/>
                    <a:p>
                      <a:pPr algn="ctr" marL="0" indent="0" lvl="0">
                        <a:lnSpc>
                          <a:spcPts val="4480"/>
                        </a:lnSpc>
                        <a:spcBef>
                          <a:spcPct val="0"/>
                        </a:spcBef>
                        <a:defRPr/>
                      </a:pPr>
                      <a:r>
                        <a:rPr lang="en-US" sz="3200" strike="noStrike" u="none">
                          <a:solidFill>
                            <a:srgbClr val="FFFFFF"/>
                          </a:solidFill>
                          <a:latin typeface="Canva Sans 1"/>
                        </a:rPr>
                        <a:t>XGBoost</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4480"/>
                        </a:lnSpc>
                        <a:spcBef>
                          <a:spcPct val="0"/>
                        </a:spcBef>
                        <a:defRPr/>
                      </a:pPr>
                      <a:r>
                        <a:rPr lang="en-US" sz="3200" strike="noStrike" u="none">
                          <a:solidFill>
                            <a:srgbClr val="FFFFFF"/>
                          </a:solidFill>
                          <a:latin typeface="Canva Sans 1"/>
                        </a:rPr>
                        <a:t>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bl>
          </a:graphicData>
        </a:graphic>
      </p:graphicFrame>
    </p:spTree>
  </p:cSld>
  <p:clrMapOvr>
    <a:masterClrMapping/>
  </p:clrMapOvr>
</p:sld>
</file>

<file path=ppt/slides/slide13.xml><?xml version="1.0" encoding="utf-8"?>
<p:sld xmlns:p="http://schemas.openxmlformats.org/presentationml/2006/main" xmlns:a="http://schemas.openxmlformats.org/drawingml/2006/main">
  <p:cSld>
    <p:bg>
      <p:bgPr>
        <a:solidFill>
          <a:srgbClr val="01245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67686" y="121806"/>
          <a:ext cx="13403541" cy="7548489"/>
        </p:xfrm>
        <a:graphic>
          <a:graphicData uri="http://schemas.openxmlformats.org/drawingml/2006/table">
            <a:tbl>
              <a:tblPr/>
              <a:tblGrid>
                <a:gridCol w="2680708"/>
                <a:gridCol w="2680708"/>
                <a:gridCol w="2680708"/>
                <a:gridCol w="2680708"/>
                <a:gridCol w="2680708"/>
              </a:tblGrid>
              <a:tr h="631359">
                <a:tc gridSpan="5">
                  <a:txBody>
                    <a:bodyPr anchor="t" rtlCol="false"/>
                    <a:lstStyle/>
                    <a:p>
                      <a:pPr algn="ctr" marL="0" indent="0" lvl="0">
                        <a:lnSpc>
                          <a:spcPts val="3344"/>
                        </a:lnSpc>
                        <a:spcBef>
                          <a:spcPct val="0"/>
                        </a:spcBef>
                        <a:defRPr/>
                      </a:pPr>
                      <a:r>
                        <a:rPr lang="en-US" sz="2389" strike="noStrike" u="none">
                          <a:solidFill>
                            <a:srgbClr val="FFFFFF"/>
                          </a:solidFill>
                          <a:latin typeface="Canva Sans 1"/>
                        </a:rPr>
                        <a:t>Train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3344"/>
                        </a:lnSpc>
                        <a:spcBef>
                          <a:spcPct val="0"/>
                        </a:spcBef>
                        <a:defRPr/>
                      </a:pPr>
                      <a:r>
                        <a:rPr lang="en-US" sz="2389" strike="noStrike" u="none">
                          <a:solidFill>
                            <a:srgbClr val="FFFFFF"/>
                          </a:solidFill>
                          <a:latin typeface="Canva Sans 1"/>
                        </a:rPr>
                        <a:t>Train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3344"/>
                        </a:lnSpc>
                        <a:spcBef>
                          <a:spcPct val="0"/>
                        </a:spcBef>
                        <a:defRPr/>
                      </a:pPr>
                      <a:r>
                        <a:rPr lang="en-US" sz="2389" strike="noStrike" u="none">
                          <a:solidFill>
                            <a:srgbClr val="FFFFFF"/>
                          </a:solidFill>
                          <a:latin typeface="Canva Sans 1"/>
                        </a:rPr>
                        <a:t>Train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3344"/>
                        </a:lnSpc>
                        <a:spcBef>
                          <a:spcPct val="0"/>
                        </a:spcBef>
                        <a:defRPr/>
                      </a:pPr>
                      <a:r>
                        <a:rPr lang="en-US" sz="2389" strike="noStrike" u="none">
                          <a:solidFill>
                            <a:srgbClr val="FFFFFF"/>
                          </a:solidFill>
                          <a:latin typeface="Canva Sans 1"/>
                        </a:rPr>
                        <a:t>Train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3344"/>
                        </a:lnSpc>
                        <a:spcBef>
                          <a:spcPct val="0"/>
                        </a:spcBef>
                        <a:defRPr/>
                      </a:pPr>
                      <a:r>
                        <a:rPr lang="en-US" sz="2389" strike="noStrike" u="none">
                          <a:solidFill>
                            <a:srgbClr val="FFFFFF"/>
                          </a:solidFill>
                          <a:latin typeface="Canva Sans 1"/>
                        </a:rPr>
                        <a:t>Train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81489">
                <a:tc>
                  <a:txBody>
                    <a:bodyPr anchor="t" rtlCol="false"/>
                    <a:lstStyle/>
                    <a:p>
                      <a:pPr algn="ctr" marL="0" indent="0" lvl="0">
                        <a:lnSpc>
                          <a:spcPts val="3344"/>
                        </a:lnSpc>
                        <a:spcBef>
                          <a:spcPct val="0"/>
                        </a:spcBef>
                        <a:defRPr/>
                      </a:pP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Accuracy</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Precision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Recall</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F1 Score</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81489">
                <a:tc>
                  <a:txBody>
                    <a:bodyPr anchor="t" rtlCol="false"/>
                    <a:lstStyle/>
                    <a:p>
                      <a:pPr algn="ctr" marL="0" indent="0" lvl="0">
                        <a:lnSpc>
                          <a:spcPts val="3344"/>
                        </a:lnSpc>
                        <a:spcBef>
                          <a:spcPct val="0"/>
                        </a:spcBef>
                        <a:defRPr/>
                      </a:pPr>
                      <a:r>
                        <a:rPr lang="en-US" sz="2389" strike="noStrike" u="none">
                          <a:solidFill>
                            <a:srgbClr val="FFFFFF"/>
                          </a:solidFill>
                          <a:latin typeface="Canva Sans 1"/>
                        </a:rPr>
                        <a:t>Logistic Regression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0.9817</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0.9972</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0.9771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0.9871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81489">
                <a:tc>
                  <a:txBody>
                    <a:bodyPr anchor="t" rtlCol="false"/>
                    <a:lstStyle/>
                    <a:p>
                      <a:pPr algn="ctr" marL="0" indent="0" lvl="0">
                        <a:lnSpc>
                          <a:spcPts val="3344"/>
                        </a:lnSpc>
                        <a:spcBef>
                          <a:spcPct val="0"/>
                        </a:spcBef>
                        <a:defRPr/>
                      </a:pPr>
                      <a:r>
                        <a:rPr lang="en-US" sz="2389" strike="noStrike" u="none">
                          <a:solidFill>
                            <a:srgbClr val="FFFFFF"/>
                          </a:solidFill>
                          <a:latin typeface="Canva Sans 1"/>
                        </a:rPr>
                        <a:t>Random Forest</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81489">
                <a:tc>
                  <a:txBody>
                    <a:bodyPr anchor="t" rtlCol="false"/>
                    <a:lstStyle/>
                    <a:p>
                      <a:pPr algn="ctr" marL="0" indent="0" lvl="0">
                        <a:lnSpc>
                          <a:spcPts val="3344"/>
                        </a:lnSpc>
                        <a:spcBef>
                          <a:spcPct val="0"/>
                        </a:spcBef>
                        <a:defRPr/>
                      </a:pPr>
                      <a:r>
                        <a:rPr lang="en-US" sz="2389" strike="noStrike" u="none">
                          <a:solidFill>
                            <a:srgbClr val="FFFFFF"/>
                          </a:solidFill>
                          <a:latin typeface="Canva Sans 1"/>
                        </a:rPr>
                        <a:t>SVM</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0.9813</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0.9946</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0.9791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0.9868</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81489">
                <a:tc>
                  <a:txBody>
                    <a:bodyPr anchor="t" rtlCol="false"/>
                    <a:lstStyle/>
                    <a:p>
                      <a:pPr algn="ctr" marL="0" indent="0" lvl="0">
                        <a:lnSpc>
                          <a:spcPts val="3344"/>
                        </a:lnSpc>
                        <a:spcBef>
                          <a:spcPct val="0"/>
                        </a:spcBef>
                        <a:defRPr/>
                      </a:pPr>
                      <a:r>
                        <a:rPr lang="en-US" sz="2389" strike="noStrike" u="none">
                          <a:solidFill>
                            <a:srgbClr val="FFFFFF"/>
                          </a:solidFill>
                          <a:latin typeface="Canva Sans 1"/>
                        </a:rPr>
                        <a:t>Naive Bayes</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0.8799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0.8708</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0.977</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0.9208</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81489">
                <a:tc>
                  <a:txBody>
                    <a:bodyPr anchor="t" rtlCol="false"/>
                    <a:lstStyle/>
                    <a:p>
                      <a:pPr algn="ctr" marL="0" indent="0" lvl="0">
                        <a:lnSpc>
                          <a:spcPts val="3344"/>
                        </a:lnSpc>
                        <a:spcBef>
                          <a:spcPct val="0"/>
                        </a:spcBef>
                        <a:defRPr/>
                      </a:pPr>
                      <a:r>
                        <a:rPr lang="en-US" sz="2389" strike="noStrike" u="none">
                          <a:solidFill>
                            <a:srgbClr val="FFFFFF"/>
                          </a:solidFill>
                          <a:latin typeface="Canva Sans 1"/>
                        </a:rPr>
                        <a:t>KNN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0.9997</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0.9996</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0.9998</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81489">
                <a:tc>
                  <a:txBody>
                    <a:bodyPr anchor="t" rtlCol="false"/>
                    <a:lstStyle/>
                    <a:p>
                      <a:pPr algn="ctr" marL="0" indent="0" lvl="0">
                        <a:lnSpc>
                          <a:spcPts val="3344"/>
                        </a:lnSpc>
                        <a:spcBef>
                          <a:spcPct val="0"/>
                        </a:spcBef>
                        <a:defRPr/>
                      </a:pPr>
                      <a:r>
                        <a:rPr lang="en-US" sz="2389" strike="noStrike" u="none">
                          <a:solidFill>
                            <a:srgbClr val="FFFFFF"/>
                          </a:solidFill>
                          <a:latin typeface="Canva Sans 1"/>
                        </a:rPr>
                        <a:t>Decision Tree</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81489">
                <a:tc>
                  <a:txBody>
                    <a:bodyPr anchor="t" rtlCol="false"/>
                    <a:lstStyle/>
                    <a:p>
                      <a:pPr algn="ctr" marL="0" indent="0" lvl="0">
                        <a:lnSpc>
                          <a:spcPts val="3344"/>
                        </a:lnSpc>
                        <a:spcBef>
                          <a:spcPct val="0"/>
                        </a:spcBef>
                        <a:defRPr/>
                      </a:pPr>
                      <a:r>
                        <a:rPr lang="en-US" sz="2389" strike="noStrike" u="none">
                          <a:solidFill>
                            <a:srgbClr val="FFFFFF"/>
                          </a:solidFill>
                          <a:latin typeface="Canva Sans 1"/>
                        </a:rPr>
                        <a:t>AdaBoost</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0.9956</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0.9967</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0.9972</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0.9969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3733">
                <a:tc>
                  <a:txBody>
                    <a:bodyPr anchor="t" rtlCol="false"/>
                    <a:lstStyle/>
                    <a:p>
                      <a:pPr algn="ctr" marL="0" indent="0" lvl="0">
                        <a:lnSpc>
                          <a:spcPts val="3344"/>
                        </a:lnSpc>
                        <a:spcBef>
                          <a:spcPct val="0"/>
                        </a:spcBef>
                        <a:defRPr/>
                      </a:pPr>
                      <a:r>
                        <a:rPr lang="en-US" sz="2389" strike="noStrike" u="none">
                          <a:solidFill>
                            <a:srgbClr val="FFFFFF"/>
                          </a:solidFill>
                          <a:latin typeface="Canva Sans 1"/>
                        </a:rPr>
                        <a:t>Neural Network Sigmoid</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0.9865</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0.9925</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0.9886</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0.9906</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81489">
                <a:tc>
                  <a:txBody>
                    <a:bodyPr anchor="t" rtlCol="false"/>
                    <a:lstStyle/>
                    <a:p>
                      <a:pPr algn="ctr" marL="0" indent="0" lvl="0">
                        <a:lnSpc>
                          <a:spcPts val="3344"/>
                        </a:lnSpc>
                        <a:spcBef>
                          <a:spcPct val="0"/>
                        </a:spcBef>
                        <a:defRPr/>
                      </a:pPr>
                      <a:r>
                        <a:rPr lang="en-US" sz="2389" strike="noStrike" u="none">
                          <a:solidFill>
                            <a:srgbClr val="FFFFFF"/>
                          </a:solidFill>
                          <a:latin typeface="Canva Sans 1"/>
                        </a:rPr>
                        <a:t>XGBoost</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p:cSld>
    <p:bg>
      <p:bgPr>
        <a:solidFill>
          <a:srgbClr val="01245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7072" y="175277"/>
          <a:ext cx="13290169" cy="7471614"/>
        </p:xfrm>
        <a:graphic>
          <a:graphicData uri="http://schemas.openxmlformats.org/drawingml/2006/table">
            <a:tbl>
              <a:tblPr/>
              <a:tblGrid>
                <a:gridCol w="2658034"/>
                <a:gridCol w="2658034"/>
                <a:gridCol w="2658034"/>
                <a:gridCol w="2658034"/>
                <a:gridCol w="2658034"/>
              </a:tblGrid>
              <a:tr h="668787">
                <a:tc gridSpan="5">
                  <a:txBody>
                    <a:bodyPr anchor="t" rtlCol="false"/>
                    <a:lstStyle/>
                    <a:p>
                      <a:pPr algn="ctr" marL="0" indent="0" lvl="0">
                        <a:lnSpc>
                          <a:spcPts val="3344"/>
                        </a:lnSpc>
                        <a:spcBef>
                          <a:spcPct val="0"/>
                        </a:spcBef>
                        <a:defRPr/>
                      </a:pPr>
                      <a:r>
                        <a:rPr lang="en-US" sz="2389" strike="noStrike" u="none">
                          <a:solidFill>
                            <a:srgbClr val="FFFFFF"/>
                          </a:solidFill>
                          <a:latin typeface="Canva Sans 1"/>
                        </a:rPr>
                        <a:t>Test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3344"/>
                        </a:lnSpc>
                        <a:spcBef>
                          <a:spcPct val="0"/>
                        </a:spcBef>
                        <a:defRPr/>
                      </a:pPr>
                      <a:r>
                        <a:rPr lang="en-US" sz="2389" strike="noStrike" u="none">
                          <a:solidFill>
                            <a:srgbClr val="FFFFFF"/>
                          </a:solidFill>
                          <a:latin typeface="Canva Sans 1"/>
                        </a:rPr>
                        <a:t>Test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3344"/>
                        </a:lnSpc>
                        <a:spcBef>
                          <a:spcPct val="0"/>
                        </a:spcBef>
                        <a:defRPr/>
                      </a:pPr>
                      <a:r>
                        <a:rPr lang="en-US" sz="2389" strike="noStrike" u="none">
                          <a:solidFill>
                            <a:srgbClr val="FFFFFF"/>
                          </a:solidFill>
                          <a:latin typeface="Canva Sans 1"/>
                        </a:rPr>
                        <a:t>Test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3344"/>
                        </a:lnSpc>
                        <a:spcBef>
                          <a:spcPct val="0"/>
                        </a:spcBef>
                        <a:defRPr/>
                      </a:pPr>
                      <a:r>
                        <a:rPr lang="en-US" sz="2389" strike="noStrike" u="none">
                          <a:solidFill>
                            <a:srgbClr val="FFFFFF"/>
                          </a:solidFill>
                          <a:latin typeface="Canva Sans 1"/>
                        </a:rPr>
                        <a:t>Test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hMerge="true">
                  <a:txBody>
                    <a:bodyPr anchor="t" rtlCol="false"/>
                    <a:lstStyle/>
                    <a:p>
                      <a:pPr algn="ctr" marL="0" indent="0" lvl="0">
                        <a:lnSpc>
                          <a:spcPts val="3344"/>
                        </a:lnSpc>
                        <a:spcBef>
                          <a:spcPct val="0"/>
                        </a:spcBef>
                        <a:defRPr/>
                      </a:pPr>
                      <a:r>
                        <a:rPr lang="en-US" sz="2389" strike="noStrike" u="none">
                          <a:solidFill>
                            <a:srgbClr val="FFFFFF"/>
                          </a:solidFill>
                          <a:latin typeface="Canva Sans 1"/>
                        </a:rPr>
                        <a:t>Test with 5 Features using K Selection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68787">
                <a:tc>
                  <a:txBody>
                    <a:bodyPr anchor="t" rtlCol="false"/>
                    <a:lstStyle/>
                    <a:p>
                      <a:pPr algn="ctr" marL="0" indent="0" lvl="0">
                        <a:lnSpc>
                          <a:spcPts val="3344"/>
                        </a:lnSpc>
                        <a:spcBef>
                          <a:spcPct val="0"/>
                        </a:spcBef>
                        <a:defRPr/>
                      </a:pP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Accuracy</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Precision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Recall</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F1 Score</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68787">
                <a:tc>
                  <a:txBody>
                    <a:bodyPr anchor="t" rtlCol="false"/>
                    <a:lstStyle/>
                    <a:p>
                      <a:pPr algn="ctr" marL="0" indent="0" lvl="0">
                        <a:lnSpc>
                          <a:spcPts val="3344"/>
                        </a:lnSpc>
                        <a:spcBef>
                          <a:spcPct val="0"/>
                        </a:spcBef>
                        <a:defRPr/>
                      </a:pPr>
                      <a:r>
                        <a:rPr lang="en-US" sz="2389" strike="noStrike" u="none">
                          <a:solidFill>
                            <a:srgbClr val="FFFFFF"/>
                          </a:solidFill>
                          <a:latin typeface="Canva Sans 1"/>
                        </a:rPr>
                        <a:t>Logistic Regression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0.9973</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0.976</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0.9865</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68787">
                <a:tc>
                  <a:txBody>
                    <a:bodyPr anchor="t" rtlCol="false"/>
                    <a:lstStyle/>
                    <a:p>
                      <a:pPr algn="ctr" marL="0" indent="0" lvl="0">
                        <a:lnSpc>
                          <a:spcPts val="3344"/>
                        </a:lnSpc>
                        <a:spcBef>
                          <a:spcPct val="0"/>
                        </a:spcBef>
                        <a:defRPr/>
                      </a:pPr>
                      <a:r>
                        <a:rPr lang="en-US" sz="2389" strike="noStrike" u="none">
                          <a:solidFill>
                            <a:srgbClr val="FFFFFF"/>
                          </a:solidFill>
                          <a:latin typeface="Canva Sans 1"/>
                        </a:rPr>
                        <a:t>Random Forest</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68787">
                <a:tc>
                  <a:txBody>
                    <a:bodyPr anchor="t" rtlCol="false"/>
                    <a:lstStyle/>
                    <a:p>
                      <a:pPr algn="ctr" marL="0" indent="0" lvl="0">
                        <a:lnSpc>
                          <a:spcPts val="3344"/>
                        </a:lnSpc>
                        <a:spcBef>
                          <a:spcPct val="0"/>
                        </a:spcBef>
                        <a:defRPr/>
                      </a:pPr>
                      <a:r>
                        <a:rPr lang="en-US" sz="2389" strike="noStrike" u="none">
                          <a:solidFill>
                            <a:srgbClr val="FFFFFF"/>
                          </a:solidFill>
                          <a:latin typeface="Canva Sans 1"/>
                        </a:rPr>
                        <a:t>SVM</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0.9796</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0.9948</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0.9765</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0.9855</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68787">
                <a:tc>
                  <a:txBody>
                    <a:bodyPr anchor="t" rtlCol="false"/>
                    <a:lstStyle/>
                    <a:p>
                      <a:pPr algn="ctr" marL="0" indent="0" lvl="0">
                        <a:lnSpc>
                          <a:spcPts val="3344"/>
                        </a:lnSpc>
                        <a:spcBef>
                          <a:spcPct val="0"/>
                        </a:spcBef>
                        <a:defRPr/>
                      </a:pPr>
                      <a:r>
                        <a:rPr lang="en-US" sz="2389" strike="noStrike" u="none">
                          <a:solidFill>
                            <a:srgbClr val="FFFFFF"/>
                          </a:solidFill>
                          <a:latin typeface="Canva Sans 1"/>
                        </a:rPr>
                        <a:t>Naive Bayes</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0.8814</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0.8731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0.9755</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0.9215</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68787">
                <a:tc>
                  <a:txBody>
                    <a:bodyPr anchor="t" rtlCol="false"/>
                    <a:lstStyle/>
                    <a:p>
                      <a:pPr algn="ctr" marL="0" indent="0" lvl="0">
                        <a:lnSpc>
                          <a:spcPts val="3344"/>
                        </a:lnSpc>
                        <a:spcBef>
                          <a:spcPct val="0"/>
                        </a:spcBef>
                        <a:defRPr/>
                      </a:pPr>
                      <a:r>
                        <a:rPr lang="en-US" sz="2389" strike="noStrike" u="none">
                          <a:solidFill>
                            <a:srgbClr val="FFFFFF"/>
                          </a:solidFill>
                          <a:latin typeface="Canva Sans 1"/>
                        </a:rPr>
                        <a:t>KNN</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0.9996</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0.9994</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0.9997</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68787">
                <a:tc>
                  <a:txBody>
                    <a:bodyPr anchor="t" rtlCol="false"/>
                    <a:lstStyle/>
                    <a:p>
                      <a:pPr algn="ctr" marL="0" indent="0" lvl="0">
                        <a:lnSpc>
                          <a:spcPts val="3344"/>
                        </a:lnSpc>
                        <a:spcBef>
                          <a:spcPct val="0"/>
                        </a:spcBef>
                        <a:defRPr/>
                      </a:pPr>
                      <a:r>
                        <a:rPr lang="en-US" sz="2389" strike="noStrike" u="none">
                          <a:solidFill>
                            <a:srgbClr val="FFFFFF"/>
                          </a:solidFill>
                          <a:latin typeface="Canva Sans 1"/>
                        </a:rPr>
                        <a:t>Decision Tree</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68787">
                <a:tc>
                  <a:txBody>
                    <a:bodyPr anchor="t" rtlCol="false"/>
                    <a:lstStyle/>
                    <a:p>
                      <a:pPr algn="ctr" marL="0" indent="0" lvl="0">
                        <a:lnSpc>
                          <a:spcPts val="3344"/>
                        </a:lnSpc>
                        <a:spcBef>
                          <a:spcPct val="0"/>
                        </a:spcBef>
                        <a:defRPr/>
                      </a:pPr>
                      <a:r>
                        <a:rPr lang="en-US" sz="2389" strike="noStrike" u="none">
                          <a:solidFill>
                            <a:srgbClr val="FFFFFF"/>
                          </a:solidFill>
                          <a:latin typeface="Canva Sans 1"/>
                        </a:rPr>
                        <a:t>AdaBoost</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0.9954</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0.9962</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0.9973</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0.9968</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783748">
                <a:tc>
                  <a:txBody>
                    <a:bodyPr anchor="t" rtlCol="false"/>
                    <a:lstStyle/>
                    <a:p>
                      <a:pPr algn="ctr" marL="0" indent="0" lvl="0">
                        <a:lnSpc>
                          <a:spcPts val="3344"/>
                        </a:lnSpc>
                        <a:spcBef>
                          <a:spcPct val="0"/>
                        </a:spcBef>
                        <a:defRPr/>
                      </a:pPr>
                      <a:r>
                        <a:rPr lang="en-US" sz="2389" strike="noStrike" u="none">
                          <a:solidFill>
                            <a:srgbClr val="FFFFFF"/>
                          </a:solidFill>
                          <a:latin typeface="Canva Sans 1"/>
                        </a:rPr>
                        <a:t>Neural Network Sigmoid</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0.987</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0.9929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0.9888</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0.9909</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r h="668787">
                <a:tc>
                  <a:txBody>
                    <a:bodyPr anchor="t" rtlCol="false"/>
                    <a:lstStyle/>
                    <a:p>
                      <a:pPr algn="ctr" marL="0" indent="0" lvl="0">
                        <a:lnSpc>
                          <a:spcPts val="3344"/>
                        </a:lnSpc>
                        <a:spcBef>
                          <a:spcPct val="0"/>
                        </a:spcBef>
                        <a:defRPr/>
                      </a:pPr>
                      <a:r>
                        <a:rPr lang="en-US" sz="2389" strike="noStrike" u="none">
                          <a:solidFill>
                            <a:srgbClr val="FFFFFF"/>
                          </a:solidFill>
                          <a:latin typeface="Canva Sans 1"/>
                        </a:rPr>
                        <a:t>XGBoost</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c>
                  <a:txBody>
                    <a:bodyPr anchor="t" rtlCol="false"/>
                    <a:lstStyle/>
                    <a:p>
                      <a:pPr algn="ctr" marL="0" indent="0" lvl="0">
                        <a:lnSpc>
                          <a:spcPts val="3344"/>
                        </a:lnSpc>
                        <a:spcBef>
                          <a:spcPct val="0"/>
                        </a:spcBef>
                        <a:defRPr/>
                      </a:pPr>
                      <a:r>
                        <a:rPr lang="en-US" sz="2389" strike="noStrike" u="none">
                          <a:solidFill>
                            <a:srgbClr val="FFFFFF"/>
                          </a:solidFill>
                          <a:latin typeface="Canva Sans 1"/>
                        </a:rPr>
                        <a:t>1</a:t>
                      </a:r>
                      <a:endParaRPr lang="en-US" sz="1100"/>
                    </a:p>
                  </a:txBody>
                  <a:tcPr marL="66675" marR="66675" marT="66675" marB="66675" anchor="ctr">
                    <a:lnL cmpd="sng" algn="ctr" cap="flat" w="14223">
                      <a:solidFill>
                        <a:srgbClr val="FFFFFF"/>
                      </a:solidFill>
                      <a:prstDash val="solid"/>
                      <a:round/>
                      <a:headEnd type="none" w="med" len="med"/>
                      <a:tailEnd type="none" w="med" len="med"/>
                    </a:lnL>
                    <a:lnR cmpd="sng" algn="ctr" cap="flat" w="14223">
                      <a:solidFill>
                        <a:srgbClr val="FFFFFF"/>
                      </a:solidFill>
                      <a:prstDash val="solid"/>
                      <a:round/>
                      <a:headEnd type="none" w="med" len="med"/>
                      <a:tailEnd type="none" w="med" len="med"/>
                    </a:lnR>
                    <a:lnT cmpd="sng" algn="ctr" cap="flat" w="14223">
                      <a:solidFill>
                        <a:srgbClr val="FFFFFF"/>
                      </a:solidFill>
                      <a:prstDash val="solid"/>
                      <a:round/>
                      <a:headEnd type="none" w="med" len="med"/>
                      <a:tailEnd type="none" w="med" len="med"/>
                    </a:lnT>
                    <a:lnB cmpd="sng" algn="ctr" cap="flat" w="14223">
                      <a:solidFill>
                        <a:srgbClr val="FFFFFF"/>
                      </a:solidFill>
                      <a:prstDash val="solid"/>
                      <a:round/>
                      <a:headEnd type="none" w="med" len="med"/>
                      <a:tailEnd type="none" w="med" len="med"/>
                    </a:lnB>
                    <a:gradFill rotWithShape="true">
                      <a:gsLst>
                        <a:gs pos="0">
                          <a:srgbClr val="004AAD">
                            <a:alpha val="100000"/>
                          </a:srgbClr>
                        </a:gs>
                        <a:gs pos="100000">
                          <a:srgbClr val="CB6CE6">
                            <a:alpha val="100000"/>
                          </a:srgbClr>
                        </a:gs>
                      </a:gsLst>
                      <a:lin ang="0"/>
                    </a:gradFill>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2015226" y="55208"/>
            <a:ext cx="14257549" cy="10176584"/>
          </a:xfrm>
          <a:custGeom>
            <a:avLst/>
            <a:gdLst/>
            <a:ahLst/>
            <a:cxnLst/>
            <a:rect r="r" b="b" t="t" l="l"/>
            <a:pathLst>
              <a:path h="10176584" w="14257549">
                <a:moveTo>
                  <a:pt x="0" y="0"/>
                </a:moveTo>
                <a:lnTo>
                  <a:pt x="14257548" y="0"/>
                </a:lnTo>
                <a:lnTo>
                  <a:pt x="14257548" y="10176584"/>
                </a:lnTo>
                <a:lnTo>
                  <a:pt x="0" y="10176584"/>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1441297" y="46125"/>
            <a:ext cx="14283000" cy="10194750"/>
          </a:xfrm>
          <a:custGeom>
            <a:avLst/>
            <a:gdLst/>
            <a:ahLst/>
            <a:cxnLst/>
            <a:rect r="r" b="b" t="t" l="l"/>
            <a:pathLst>
              <a:path h="10194750" w="14283000">
                <a:moveTo>
                  <a:pt x="0" y="0"/>
                </a:moveTo>
                <a:lnTo>
                  <a:pt x="14282999" y="0"/>
                </a:lnTo>
                <a:lnTo>
                  <a:pt x="14282999" y="10194750"/>
                </a:lnTo>
                <a:lnTo>
                  <a:pt x="0" y="1019475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5838624" y="652557"/>
            <a:ext cx="11420676" cy="8981886"/>
          </a:xfrm>
          <a:custGeom>
            <a:avLst/>
            <a:gdLst/>
            <a:ahLst/>
            <a:cxnLst/>
            <a:rect r="r" b="b" t="t" l="l"/>
            <a:pathLst>
              <a:path h="8981886" w="11420676">
                <a:moveTo>
                  <a:pt x="0" y="0"/>
                </a:moveTo>
                <a:lnTo>
                  <a:pt x="11420676" y="0"/>
                </a:lnTo>
                <a:lnTo>
                  <a:pt x="11420676" y="8981886"/>
                </a:lnTo>
                <a:lnTo>
                  <a:pt x="0" y="8981886"/>
                </a:lnTo>
                <a:lnTo>
                  <a:pt x="0" y="0"/>
                </a:lnTo>
                <a:close/>
              </a:path>
            </a:pathLst>
          </a:custGeom>
          <a:blipFill>
            <a:blip r:embed="rId2"/>
            <a:stretch>
              <a:fillRect l="0" t="0" r="0" b="0"/>
            </a:stretch>
          </a:blipFill>
        </p:spPr>
      </p:sp>
      <p:sp>
        <p:nvSpPr>
          <p:cNvPr name="TextBox 3" id="3"/>
          <p:cNvSpPr txBox="true"/>
          <p:nvPr/>
        </p:nvSpPr>
        <p:spPr>
          <a:xfrm rot="0">
            <a:off x="102529" y="-7788"/>
            <a:ext cx="5572988" cy="2429366"/>
          </a:xfrm>
          <a:prstGeom prst="rect">
            <a:avLst/>
          </a:prstGeom>
        </p:spPr>
        <p:txBody>
          <a:bodyPr anchor="t" rtlCol="false" tIns="0" lIns="0" bIns="0" rIns="0">
            <a:spAutoFit/>
          </a:bodyPr>
          <a:lstStyle/>
          <a:p>
            <a:pPr>
              <a:lnSpc>
                <a:spcPts val="9455"/>
              </a:lnSpc>
            </a:pPr>
            <a:r>
              <a:rPr lang="en-US" sz="6753">
                <a:solidFill>
                  <a:srgbClr val="FEFEFE"/>
                </a:solidFill>
                <a:latin typeface="Maharlika"/>
              </a:rPr>
              <a:t>Why do we stop at K = 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2373599" y="311004"/>
            <a:ext cx="13540802" cy="9664993"/>
          </a:xfrm>
          <a:custGeom>
            <a:avLst/>
            <a:gdLst/>
            <a:ahLst/>
            <a:cxnLst/>
            <a:rect r="r" b="b" t="t" l="l"/>
            <a:pathLst>
              <a:path h="9664993" w="13540802">
                <a:moveTo>
                  <a:pt x="0" y="0"/>
                </a:moveTo>
                <a:lnTo>
                  <a:pt x="13540802" y="0"/>
                </a:lnTo>
                <a:lnTo>
                  <a:pt x="13540802" y="9664992"/>
                </a:lnTo>
                <a:lnTo>
                  <a:pt x="0" y="9664992"/>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1717219" y="259265"/>
            <a:ext cx="13323454" cy="9509857"/>
          </a:xfrm>
          <a:custGeom>
            <a:avLst/>
            <a:gdLst/>
            <a:ahLst/>
            <a:cxnLst/>
            <a:rect r="r" b="b" t="t" l="l"/>
            <a:pathLst>
              <a:path h="9509857" w="13323454">
                <a:moveTo>
                  <a:pt x="0" y="0"/>
                </a:moveTo>
                <a:lnTo>
                  <a:pt x="13323454" y="0"/>
                </a:lnTo>
                <a:lnTo>
                  <a:pt x="13323454" y="9509857"/>
                </a:lnTo>
                <a:lnTo>
                  <a:pt x="0" y="9509857"/>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12403713" y="1580283"/>
            <a:ext cx="4137367" cy="4114800"/>
          </a:xfrm>
          <a:custGeom>
            <a:avLst/>
            <a:gdLst/>
            <a:ahLst/>
            <a:cxnLst/>
            <a:rect r="r" b="b" t="t" l="l"/>
            <a:pathLst>
              <a:path h="4114800" w="4137367">
                <a:moveTo>
                  <a:pt x="0" y="0"/>
                </a:moveTo>
                <a:lnTo>
                  <a:pt x="4137368" y="0"/>
                </a:lnTo>
                <a:lnTo>
                  <a:pt x="41373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62000"/>
            <a:ext cx="4766816"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Abstract</a:t>
            </a:r>
          </a:p>
        </p:txBody>
      </p:sp>
      <p:sp>
        <p:nvSpPr>
          <p:cNvPr name="TextBox 4" id="4"/>
          <p:cNvSpPr txBox="true"/>
          <p:nvPr/>
        </p:nvSpPr>
        <p:spPr>
          <a:xfrm rot="0">
            <a:off x="10817273" y="5751808"/>
            <a:ext cx="7310248" cy="1866287"/>
          </a:xfrm>
          <a:prstGeom prst="rect">
            <a:avLst/>
          </a:prstGeom>
        </p:spPr>
        <p:txBody>
          <a:bodyPr anchor="t" rtlCol="false" tIns="0" lIns="0" bIns="0" rIns="0">
            <a:spAutoFit/>
          </a:bodyPr>
          <a:lstStyle/>
          <a:p>
            <a:pPr algn="ctr">
              <a:lnSpc>
                <a:spcPts val="15258"/>
              </a:lnSpc>
            </a:pPr>
            <a:r>
              <a:rPr lang="en-US" sz="10899">
                <a:solidFill>
                  <a:srgbClr val="FEFEFE"/>
                </a:solidFill>
                <a:latin typeface="Canva Sans 1 Bold"/>
              </a:rPr>
              <a:t>PYTHON</a:t>
            </a:r>
          </a:p>
        </p:txBody>
      </p:sp>
      <p:sp>
        <p:nvSpPr>
          <p:cNvPr name="TextBox 5" id="5"/>
          <p:cNvSpPr txBox="true"/>
          <p:nvPr/>
        </p:nvSpPr>
        <p:spPr>
          <a:xfrm rot="0">
            <a:off x="1028700" y="3231870"/>
            <a:ext cx="9308024" cy="4437674"/>
          </a:xfrm>
          <a:prstGeom prst="rect">
            <a:avLst/>
          </a:prstGeom>
        </p:spPr>
        <p:txBody>
          <a:bodyPr anchor="t" rtlCol="false" tIns="0" lIns="0" bIns="0" rIns="0">
            <a:spAutoFit/>
          </a:bodyPr>
          <a:lstStyle/>
          <a:p>
            <a:pPr>
              <a:lnSpc>
                <a:spcPts val="3943"/>
              </a:lnSpc>
            </a:pPr>
            <a:r>
              <a:rPr lang="en-US" sz="2816">
                <a:solidFill>
                  <a:srgbClr val="FEFEFE"/>
                </a:solidFill>
                <a:latin typeface="Tenor Sans"/>
              </a:rPr>
              <a:t>This research extensively explores various machine learning models for Smoke Detection, evaluating their strengths and weaknesses. It also examines how different feature selection techniques impact model performance. By comparing these methods on benchmark datasets, the study aims to guide the selection of optimal models and features for effective smoke detection. Overall, it provides valuable insights for practitioners and researchers in this field.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869535" y="2065193"/>
            <a:ext cx="8115300" cy="7193107"/>
          </a:xfrm>
          <a:custGeom>
            <a:avLst/>
            <a:gdLst/>
            <a:ahLst/>
            <a:cxnLst/>
            <a:rect r="r" b="b" t="t" l="l"/>
            <a:pathLst>
              <a:path h="7193107" w="8115300">
                <a:moveTo>
                  <a:pt x="0" y="0"/>
                </a:moveTo>
                <a:lnTo>
                  <a:pt x="8115300" y="0"/>
                </a:lnTo>
                <a:lnTo>
                  <a:pt x="8115300" y="7193107"/>
                </a:lnTo>
                <a:lnTo>
                  <a:pt x="0" y="7193107"/>
                </a:lnTo>
                <a:lnTo>
                  <a:pt x="0" y="0"/>
                </a:lnTo>
                <a:close/>
              </a:path>
            </a:pathLst>
          </a:custGeom>
          <a:blipFill>
            <a:blip r:embed="rId2"/>
            <a:stretch>
              <a:fillRect l="0" t="0" r="0" b="0"/>
            </a:stretch>
          </a:blipFill>
        </p:spPr>
      </p:sp>
      <p:sp>
        <p:nvSpPr>
          <p:cNvPr name="Freeform 3" id="3"/>
          <p:cNvSpPr/>
          <p:nvPr/>
        </p:nvSpPr>
        <p:spPr>
          <a:xfrm flipH="false" flipV="false" rot="0">
            <a:off x="9303165" y="2065193"/>
            <a:ext cx="8115300" cy="7193107"/>
          </a:xfrm>
          <a:custGeom>
            <a:avLst/>
            <a:gdLst/>
            <a:ahLst/>
            <a:cxnLst/>
            <a:rect r="r" b="b" t="t" l="l"/>
            <a:pathLst>
              <a:path h="7193107" w="8115300">
                <a:moveTo>
                  <a:pt x="0" y="0"/>
                </a:moveTo>
                <a:lnTo>
                  <a:pt x="8115300" y="0"/>
                </a:lnTo>
                <a:lnTo>
                  <a:pt x="8115300" y="7193107"/>
                </a:lnTo>
                <a:lnTo>
                  <a:pt x="0" y="7193107"/>
                </a:lnTo>
                <a:lnTo>
                  <a:pt x="0" y="0"/>
                </a:lnTo>
                <a:close/>
              </a:path>
            </a:pathLst>
          </a:custGeom>
          <a:blipFill>
            <a:blip r:embed="rId3"/>
            <a:stretch>
              <a:fillRect l="0" t="0" r="0" b="0"/>
            </a:stretch>
          </a:blipFill>
        </p:spPr>
      </p:sp>
      <p:sp>
        <p:nvSpPr>
          <p:cNvPr name="TextBox 4" id="4"/>
          <p:cNvSpPr txBox="true"/>
          <p:nvPr/>
        </p:nvSpPr>
        <p:spPr>
          <a:xfrm rot="0">
            <a:off x="3000599" y="481894"/>
            <a:ext cx="11968472" cy="979312"/>
          </a:xfrm>
          <a:prstGeom prst="rect">
            <a:avLst/>
          </a:prstGeom>
        </p:spPr>
        <p:txBody>
          <a:bodyPr anchor="t" rtlCol="false" tIns="0" lIns="0" bIns="0" rIns="0">
            <a:spAutoFit/>
          </a:bodyPr>
          <a:lstStyle/>
          <a:p>
            <a:pPr algn="ctr">
              <a:lnSpc>
                <a:spcPts val="7972"/>
              </a:lnSpc>
              <a:spcBef>
                <a:spcPct val="0"/>
              </a:spcBef>
            </a:pPr>
            <a:r>
              <a:rPr lang="en-US" sz="5694" spc="56">
                <a:solidFill>
                  <a:srgbClr val="FDFBFB"/>
                </a:solidFill>
                <a:latin typeface="Canva Sans 1"/>
              </a:rPr>
              <a:t>Confusion matrix for a</a:t>
            </a:r>
            <a:r>
              <a:rPr lang="en-US" sz="5694" spc="56">
                <a:solidFill>
                  <a:srgbClr val="FDFBFB"/>
                </a:solidFill>
                <a:latin typeface="Canva Sans 1"/>
              </a:rPr>
              <a:t>ll features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861158" y="2065193"/>
            <a:ext cx="8115300" cy="7193107"/>
          </a:xfrm>
          <a:custGeom>
            <a:avLst/>
            <a:gdLst/>
            <a:ahLst/>
            <a:cxnLst/>
            <a:rect r="r" b="b" t="t" l="l"/>
            <a:pathLst>
              <a:path h="7193107" w="8115300">
                <a:moveTo>
                  <a:pt x="0" y="0"/>
                </a:moveTo>
                <a:lnTo>
                  <a:pt x="8115300" y="0"/>
                </a:lnTo>
                <a:lnTo>
                  <a:pt x="8115300" y="7193107"/>
                </a:lnTo>
                <a:lnTo>
                  <a:pt x="0" y="7193107"/>
                </a:lnTo>
                <a:lnTo>
                  <a:pt x="0" y="0"/>
                </a:lnTo>
                <a:close/>
              </a:path>
            </a:pathLst>
          </a:custGeom>
          <a:blipFill>
            <a:blip r:embed="rId2"/>
            <a:stretch>
              <a:fillRect l="0" t="0" r="0" b="0"/>
            </a:stretch>
          </a:blipFill>
        </p:spPr>
      </p:sp>
      <p:sp>
        <p:nvSpPr>
          <p:cNvPr name="Freeform 3" id="3"/>
          <p:cNvSpPr/>
          <p:nvPr/>
        </p:nvSpPr>
        <p:spPr>
          <a:xfrm flipH="false" flipV="false" rot="0">
            <a:off x="9311542" y="2065193"/>
            <a:ext cx="8115300" cy="7193107"/>
          </a:xfrm>
          <a:custGeom>
            <a:avLst/>
            <a:gdLst/>
            <a:ahLst/>
            <a:cxnLst/>
            <a:rect r="r" b="b" t="t" l="l"/>
            <a:pathLst>
              <a:path h="7193107" w="8115300">
                <a:moveTo>
                  <a:pt x="0" y="0"/>
                </a:moveTo>
                <a:lnTo>
                  <a:pt x="8115300" y="0"/>
                </a:lnTo>
                <a:lnTo>
                  <a:pt x="8115300" y="7193107"/>
                </a:lnTo>
                <a:lnTo>
                  <a:pt x="0" y="7193107"/>
                </a:lnTo>
                <a:lnTo>
                  <a:pt x="0" y="0"/>
                </a:lnTo>
                <a:close/>
              </a:path>
            </a:pathLst>
          </a:custGeom>
          <a:blipFill>
            <a:blip r:embed="rId3"/>
            <a:stretch>
              <a:fillRect l="0" t="0" r="0" b="0"/>
            </a:stretch>
          </a:blipFill>
        </p:spPr>
      </p:sp>
      <p:sp>
        <p:nvSpPr>
          <p:cNvPr name="TextBox 4" id="4"/>
          <p:cNvSpPr txBox="true"/>
          <p:nvPr/>
        </p:nvSpPr>
        <p:spPr>
          <a:xfrm rot="0">
            <a:off x="2489596" y="481894"/>
            <a:ext cx="13308808" cy="979312"/>
          </a:xfrm>
          <a:prstGeom prst="rect">
            <a:avLst/>
          </a:prstGeom>
        </p:spPr>
        <p:txBody>
          <a:bodyPr anchor="t" rtlCol="false" tIns="0" lIns="0" bIns="0" rIns="0">
            <a:spAutoFit/>
          </a:bodyPr>
          <a:lstStyle/>
          <a:p>
            <a:pPr algn="ctr">
              <a:lnSpc>
                <a:spcPts val="7972"/>
              </a:lnSpc>
              <a:spcBef>
                <a:spcPct val="0"/>
              </a:spcBef>
            </a:pPr>
            <a:r>
              <a:rPr lang="en-US" sz="5694" spc="56">
                <a:solidFill>
                  <a:srgbClr val="FDFBFB"/>
                </a:solidFill>
                <a:latin typeface="Canva Sans 1"/>
              </a:rPr>
              <a:t>Confusion matrix for best 5 features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TextBox 2" id="2"/>
          <p:cNvSpPr txBox="true"/>
          <p:nvPr/>
        </p:nvSpPr>
        <p:spPr>
          <a:xfrm rot="0">
            <a:off x="1028700" y="762000"/>
            <a:ext cx="7394841"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Introduction</a:t>
            </a:r>
          </a:p>
        </p:txBody>
      </p:sp>
      <p:sp>
        <p:nvSpPr>
          <p:cNvPr name="TextBox 3" id="3"/>
          <p:cNvSpPr txBox="true"/>
          <p:nvPr/>
        </p:nvSpPr>
        <p:spPr>
          <a:xfrm rot="0">
            <a:off x="1028700" y="2347594"/>
            <a:ext cx="11570402" cy="7466978"/>
          </a:xfrm>
          <a:prstGeom prst="rect">
            <a:avLst/>
          </a:prstGeom>
        </p:spPr>
        <p:txBody>
          <a:bodyPr anchor="t" rtlCol="false" tIns="0" lIns="0" bIns="0" rIns="0">
            <a:spAutoFit/>
          </a:bodyPr>
          <a:lstStyle/>
          <a:p>
            <a:pPr>
              <a:lnSpc>
                <a:spcPts val="4234"/>
              </a:lnSpc>
            </a:pPr>
            <a:r>
              <a:rPr lang="en-US" sz="3024" spc="30">
                <a:solidFill>
                  <a:srgbClr val="FEFEFE"/>
                </a:solidFill>
                <a:latin typeface="Tenor Sans"/>
              </a:rPr>
              <a:t>Our objective is to deeply explore machine learning models for Smoke Detection and their performance with various feature selection techniques. Motivated by the urgency of timely smoke detection for safety, it covers established algorithms like SVM, XGB, Logistic Regression, KNN, NN, Decision Trees, and Random Forests. It emphasizes how feature quality impacts system effectiveness and uses techniques like variance thresholding, correlation analysis, feed-forward, and k-best selection. The structure details the experimental setup, datasets, and evaluation metrics, aiming to aid practitioners in system development. Overall, it contributes to both machine learning knowledge and critical improvements in smoke detection, offering insights applicable to diverse classification tasks.</a:t>
            </a:r>
          </a:p>
        </p:txBody>
      </p:sp>
      <p:sp>
        <p:nvSpPr>
          <p:cNvPr name="Freeform 4" id="4"/>
          <p:cNvSpPr/>
          <p:nvPr/>
        </p:nvSpPr>
        <p:spPr>
          <a:xfrm flipH="false" flipV="false" rot="0">
            <a:off x="12204281" y="165858"/>
            <a:ext cx="5925897" cy="5925897"/>
          </a:xfrm>
          <a:custGeom>
            <a:avLst/>
            <a:gdLst/>
            <a:ahLst/>
            <a:cxnLst/>
            <a:rect r="r" b="b" t="t" l="l"/>
            <a:pathLst>
              <a:path h="5925897" w="5925897">
                <a:moveTo>
                  <a:pt x="0" y="0"/>
                </a:moveTo>
                <a:lnTo>
                  <a:pt x="5925897" y="0"/>
                </a:lnTo>
                <a:lnTo>
                  <a:pt x="5925897" y="5925897"/>
                </a:lnTo>
                <a:lnTo>
                  <a:pt x="0" y="5925897"/>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TextBox 2" id="2"/>
          <p:cNvSpPr txBox="true"/>
          <p:nvPr/>
        </p:nvSpPr>
        <p:spPr>
          <a:xfrm rot="0">
            <a:off x="1028700" y="762000"/>
            <a:ext cx="11579428"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Data Exploration</a:t>
            </a:r>
          </a:p>
        </p:txBody>
      </p:sp>
      <p:sp>
        <p:nvSpPr>
          <p:cNvPr name="Freeform 3" id="3"/>
          <p:cNvSpPr/>
          <p:nvPr/>
        </p:nvSpPr>
        <p:spPr>
          <a:xfrm flipH="false" flipV="false" rot="0">
            <a:off x="9917333"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1240301" y="3200708"/>
            <a:ext cx="4306927" cy="2147600"/>
            <a:chOff x="0" y="0"/>
            <a:chExt cx="1046652" cy="521901"/>
          </a:xfrm>
        </p:grpSpPr>
        <p:sp>
          <p:nvSpPr>
            <p:cNvPr name="Freeform 5" id="5"/>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6" id="6"/>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7" id="7"/>
          <p:cNvGrpSpPr/>
          <p:nvPr/>
        </p:nvGrpSpPr>
        <p:grpSpPr>
          <a:xfrm rot="0">
            <a:off x="2129708" y="2990389"/>
            <a:ext cx="2289468" cy="672242"/>
            <a:chOff x="0" y="0"/>
            <a:chExt cx="405394" cy="119033"/>
          </a:xfrm>
        </p:grpSpPr>
        <p:sp>
          <p:nvSpPr>
            <p:cNvPr name="Freeform 8" id="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9" id="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01</a:t>
              </a:r>
            </a:p>
          </p:txBody>
        </p:sp>
      </p:grpSp>
      <p:grpSp>
        <p:nvGrpSpPr>
          <p:cNvPr name="Group 10" id="10"/>
          <p:cNvGrpSpPr/>
          <p:nvPr/>
        </p:nvGrpSpPr>
        <p:grpSpPr>
          <a:xfrm rot="0">
            <a:off x="6012105" y="3200708"/>
            <a:ext cx="4306927" cy="2147600"/>
            <a:chOff x="0" y="0"/>
            <a:chExt cx="1046652" cy="521901"/>
          </a:xfrm>
        </p:grpSpPr>
        <p:sp>
          <p:nvSpPr>
            <p:cNvPr name="Freeform 11" id="11"/>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2" id="12"/>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13" id="13"/>
          <p:cNvGrpSpPr/>
          <p:nvPr/>
        </p:nvGrpSpPr>
        <p:grpSpPr>
          <a:xfrm rot="0">
            <a:off x="6901511" y="2990389"/>
            <a:ext cx="2289468" cy="672242"/>
            <a:chOff x="0" y="0"/>
            <a:chExt cx="405394" cy="119033"/>
          </a:xfrm>
        </p:grpSpPr>
        <p:sp>
          <p:nvSpPr>
            <p:cNvPr name="Freeform 14" id="14"/>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15" id="15"/>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02</a:t>
              </a:r>
            </a:p>
          </p:txBody>
        </p:sp>
      </p:grpSp>
      <p:sp>
        <p:nvSpPr>
          <p:cNvPr name="TextBox 16" id="16"/>
          <p:cNvSpPr txBox="true"/>
          <p:nvPr/>
        </p:nvSpPr>
        <p:spPr>
          <a:xfrm rot="0">
            <a:off x="6652012" y="3855294"/>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 Rename the column's name</a:t>
            </a:r>
          </a:p>
        </p:txBody>
      </p:sp>
      <p:sp>
        <p:nvSpPr>
          <p:cNvPr name="TextBox 17" id="17"/>
          <p:cNvSpPr txBox="true"/>
          <p:nvPr/>
        </p:nvSpPr>
        <p:spPr>
          <a:xfrm rot="0">
            <a:off x="1559238" y="3644935"/>
            <a:ext cx="366905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 reading the CSV file</a:t>
            </a:r>
          </a:p>
        </p:txBody>
      </p:sp>
      <p:grpSp>
        <p:nvGrpSpPr>
          <p:cNvPr name="Group 18" id="18"/>
          <p:cNvGrpSpPr/>
          <p:nvPr/>
        </p:nvGrpSpPr>
        <p:grpSpPr>
          <a:xfrm rot="0">
            <a:off x="1240301" y="6120603"/>
            <a:ext cx="4306927" cy="2147600"/>
            <a:chOff x="0" y="0"/>
            <a:chExt cx="1046652" cy="521901"/>
          </a:xfrm>
        </p:grpSpPr>
        <p:sp>
          <p:nvSpPr>
            <p:cNvPr name="Freeform 19" id="19"/>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0" id="20"/>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1" id="21"/>
          <p:cNvGrpSpPr/>
          <p:nvPr/>
        </p:nvGrpSpPr>
        <p:grpSpPr>
          <a:xfrm rot="0">
            <a:off x="2129708" y="5910284"/>
            <a:ext cx="2289468" cy="672242"/>
            <a:chOff x="0" y="0"/>
            <a:chExt cx="405394" cy="119033"/>
          </a:xfrm>
        </p:grpSpPr>
        <p:sp>
          <p:nvSpPr>
            <p:cNvPr name="Freeform 22" id="22"/>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3" id="23"/>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03</a:t>
              </a:r>
            </a:p>
          </p:txBody>
        </p:sp>
      </p:grpSp>
      <p:grpSp>
        <p:nvGrpSpPr>
          <p:cNvPr name="Group 24" id="24"/>
          <p:cNvGrpSpPr/>
          <p:nvPr/>
        </p:nvGrpSpPr>
        <p:grpSpPr>
          <a:xfrm rot="0">
            <a:off x="6012105" y="6120603"/>
            <a:ext cx="4306927" cy="2147600"/>
            <a:chOff x="0" y="0"/>
            <a:chExt cx="1046652" cy="521901"/>
          </a:xfrm>
        </p:grpSpPr>
        <p:sp>
          <p:nvSpPr>
            <p:cNvPr name="Freeform 25" id="25"/>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6" id="26"/>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7" id="27"/>
          <p:cNvGrpSpPr/>
          <p:nvPr/>
        </p:nvGrpSpPr>
        <p:grpSpPr>
          <a:xfrm rot="0">
            <a:off x="6901511" y="5910284"/>
            <a:ext cx="2289468" cy="672242"/>
            <a:chOff x="0" y="0"/>
            <a:chExt cx="405394" cy="119033"/>
          </a:xfrm>
        </p:grpSpPr>
        <p:sp>
          <p:nvSpPr>
            <p:cNvPr name="Freeform 28" id="2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9" id="2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04</a:t>
              </a:r>
            </a:p>
          </p:txBody>
        </p:sp>
      </p:grpSp>
      <p:sp>
        <p:nvSpPr>
          <p:cNvPr name="TextBox 30" id="30"/>
          <p:cNvSpPr txBox="true"/>
          <p:nvPr/>
        </p:nvSpPr>
        <p:spPr>
          <a:xfrm rot="0">
            <a:off x="6652012" y="6648382"/>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Check for Duplicates.</a:t>
            </a:r>
          </a:p>
        </p:txBody>
      </p:sp>
      <p:sp>
        <p:nvSpPr>
          <p:cNvPr name="TextBox 31" id="31"/>
          <p:cNvSpPr txBox="true"/>
          <p:nvPr/>
        </p:nvSpPr>
        <p:spPr>
          <a:xfrm rot="0">
            <a:off x="1878175" y="6764759"/>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Check for Nulls.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1245E"/>
        </a:solidFill>
      </p:bgPr>
    </p:bg>
    <p:spTree>
      <p:nvGrpSpPr>
        <p:cNvPr id="1" name=""/>
        <p:cNvGrpSpPr/>
        <p:nvPr/>
      </p:nvGrpSpPr>
      <p:grpSpPr>
        <a:xfrm>
          <a:off x="0" y="0"/>
          <a:ext cx="0" cy="0"/>
          <a:chOff x="0" y="0"/>
          <a:chExt cx="0" cy="0"/>
        </a:xfrm>
      </p:grpSpPr>
      <p:sp>
        <p:nvSpPr>
          <p:cNvPr name="TextBox 2" id="2"/>
          <p:cNvSpPr txBox="true"/>
          <p:nvPr/>
        </p:nvSpPr>
        <p:spPr>
          <a:xfrm rot="0">
            <a:off x="1028700" y="762000"/>
            <a:ext cx="11579428"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Feature Selection</a:t>
            </a:r>
          </a:p>
        </p:txBody>
      </p:sp>
      <p:grpSp>
        <p:nvGrpSpPr>
          <p:cNvPr name="Group 3" id="3"/>
          <p:cNvGrpSpPr/>
          <p:nvPr/>
        </p:nvGrpSpPr>
        <p:grpSpPr>
          <a:xfrm rot="0">
            <a:off x="4708932" y="2569224"/>
            <a:ext cx="4306927" cy="2357919"/>
            <a:chOff x="0" y="0"/>
            <a:chExt cx="5742570" cy="3143893"/>
          </a:xfrm>
        </p:grpSpPr>
        <p:grpSp>
          <p:nvGrpSpPr>
            <p:cNvPr name="Group 4" id="4"/>
            <p:cNvGrpSpPr/>
            <p:nvPr/>
          </p:nvGrpSpPr>
          <p:grpSpPr>
            <a:xfrm rot="0">
              <a:off x="0" y="280425"/>
              <a:ext cx="5742570" cy="2863467"/>
              <a:chOff x="0" y="0"/>
              <a:chExt cx="1046652" cy="521901"/>
            </a:xfrm>
          </p:grpSpPr>
          <p:sp>
            <p:nvSpPr>
              <p:cNvPr name="Freeform 5" id="5"/>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6" id="6"/>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7" id="7"/>
            <p:cNvGrpSpPr/>
            <p:nvPr/>
          </p:nvGrpSpPr>
          <p:grpSpPr>
            <a:xfrm rot="0">
              <a:off x="1185875" y="0"/>
              <a:ext cx="3052624" cy="896322"/>
              <a:chOff x="0" y="0"/>
              <a:chExt cx="405394" cy="119033"/>
            </a:xfrm>
          </p:grpSpPr>
          <p:sp>
            <p:nvSpPr>
              <p:cNvPr name="Freeform 8" id="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9" id="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02</a:t>
                </a:r>
              </a:p>
            </p:txBody>
          </p:sp>
        </p:grpSp>
        <p:sp>
          <p:nvSpPr>
            <p:cNvPr name="TextBox 10" id="10"/>
            <p:cNvSpPr txBox="true"/>
            <p:nvPr/>
          </p:nvSpPr>
          <p:spPr>
            <a:xfrm rot="0">
              <a:off x="853209" y="1172256"/>
              <a:ext cx="4036151" cy="1305937"/>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Correlation Analysis</a:t>
              </a:r>
            </a:p>
          </p:txBody>
        </p:sp>
      </p:grpSp>
      <p:grpSp>
        <p:nvGrpSpPr>
          <p:cNvPr name="Group 11" id="11"/>
          <p:cNvGrpSpPr/>
          <p:nvPr/>
        </p:nvGrpSpPr>
        <p:grpSpPr>
          <a:xfrm rot="0">
            <a:off x="228768" y="2569224"/>
            <a:ext cx="4306927" cy="2357919"/>
            <a:chOff x="0" y="0"/>
            <a:chExt cx="5742570" cy="3143893"/>
          </a:xfrm>
        </p:grpSpPr>
        <p:grpSp>
          <p:nvGrpSpPr>
            <p:cNvPr name="Group 12" id="12"/>
            <p:cNvGrpSpPr/>
            <p:nvPr/>
          </p:nvGrpSpPr>
          <p:grpSpPr>
            <a:xfrm rot="0">
              <a:off x="0" y="280425"/>
              <a:ext cx="5742570" cy="2863467"/>
              <a:chOff x="0" y="0"/>
              <a:chExt cx="1046652" cy="521901"/>
            </a:xfrm>
          </p:grpSpPr>
          <p:sp>
            <p:nvSpPr>
              <p:cNvPr name="Freeform 13" id="13"/>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4" id="14"/>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15" id="15"/>
            <p:cNvGrpSpPr/>
            <p:nvPr/>
          </p:nvGrpSpPr>
          <p:grpSpPr>
            <a:xfrm rot="0">
              <a:off x="1185875" y="0"/>
              <a:ext cx="3052624" cy="896322"/>
              <a:chOff x="0" y="0"/>
              <a:chExt cx="405394" cy="119033"/>
            </a:xfrm>
          </p:grpSpPr>
          <p:sp>
            <p:nvSpPr>
              <p:cNvPr name="Freeform 16" id="16"/>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17" id="17"/>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01</a:t>
                </a:r>
              </a:p>
            </p:txBody>
          </p:sp>
        </p:grpSp>
        <p:sp>
          <p:nvSpPr>
            <p:cNvPr name="TextBox 18" id="18"/>
            <p:cNvSpPr txBox="true"/>
            <p:nvPr/>
          </p:nvSpPr>
          <p:spPr>
            <a:xfrm rot="0">
              <a:off x="850499" y="1158351"/>
              <a:ext cx="4036151" cy="1305937"/>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Variance Thresholding</a:t>
              </a:r>
            </a:p>
          </p:txBody>
        </p:sp>
      </p:grpSp>
      <p:grpSp>
        <p:nvGrpSpPr>
          <p:cNvPr name="Group 19" id="19"/>
          <p:cNvGrpSpPr/>
          <p:nvPr/>
        </p:nvGrpSpPr>
        <p:grpSpPr>
          <a:xfrm rot="0">
            <a:off x="9187309" y="2569224"/>
            <a:ext cx="4306927" cy="2357919"/>
            <a:chOff x="0" y="0"/>
            <a:chExt cx="5742570" cy="3143893"/>
          </a:xfrm>
        </p:grpSpPr>
        <p:grpSp>
          <p:nvGrpSpPr>
            <p:cNvPr name="Group 20" id="20"/>
            <p:cNvGrpSpPr/>
            <p:nvPr/>
          </p:nvGrpSpPr>
          <p:grpSpPr>
            <a:xfrm rot="0">
              <a:off x="0" y="280425"/>
              <a:ext cx="5742570" cy="2863467"/>
              <a:chOff x="0" y="0"/>
              <a:chExt cx="1046652" cy="521901"/>
            </a:xfrm>
          </p:grpSpPr>
          <p:sp>
            <p:nvSpPr>
              <p:cNvPr name="Freeform 21" id="21"/>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2" id="22"/>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3" id="23"/>
            <p:cNvGrpSpPr/>
            <p:nvPr/>
          </p:nvGrpSpPr>
          <p:grpSpPr>
            <a:xfrm rot="0">
              <a:off x="1185875" y="0"/>
              <a:ext cx="3052624" cy="896322"/>
              <a:chOff x="0" y="0"/>
              <a:chExt cx="405394" cy="119033"/>
            </a:xfrm>
          </p:grpSpPr>
          <p:sp>
            <p:nvSpPr>
              <p:cNvPr name="Freeform 24" id="24"/>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5" id="25"/>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03</a:t>
                </a:r>
              </a:p>
            </p:txBody>
          </p:sp>
        </p:grpSp>
        <p:sp>
          <p:nvSpPr>
            <p:cNvPr name="TextBox 26" id="26"/>
            <p:cNvSpPr txBox="true"/>
            <p:nvPr/>
          </p:nvSpPr>
          <p:spPr>
            <a:xfrm rot="0">
              <a:off x="850499" y="1158351"/>
              <a:ext cx="4036151" cy="1305937"/>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Feed-Forward Selection</a:t>
              </a:r>
            </a:p>
          </p:txBody>
        </p:sp>
      </p:grpSp>
      <p:grpSp>
        <p:nvGrpSpPr>
          <p:cNvPr name="Group 27" id="27"/>
          <p:cNvGrpSpPr/>
          <p:nvPr/>
        </p:nvGrpSpPr>
        <p:grpSpPr>
          <a:xfrm rot="0">
            <a:off x="13665686" y="2569224"/>
            <a:ext cx="4306927" cy="2357919"/>
            <a:chOff x="0" y="0"/>
            <a:chExt cx="5742570" cy="3143893"/>
          </a:xfrm>
        </p:grpSpPr>
        <p:grpSp>
          <p:nvGrpSpPr>
            <p:cNvPr name="Group 28" id="28"/>
            <p:cNvGrpSpPr/>
            <p:nvPr/>
          </p:nvGrpSpPr>
          <p:grpSpPr>
            <a:xfrm rot="0">
              <a:off x="0" y="280425"/>
              <a:ext cx="5742570" cy="2863467"/>
              <a:chOff x="0" y="0"/>
              <a:chExt cx="1046652" cy="521901"/>
            </a:xfrm>
          </p:grpSpPr>
          <p:sp>
            <p:nvSpPr>
              <p:cNvPr name="Freeform 29" id="29"/>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30" id="30"/>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31" id="31"/>
            <p:cNvGrpSpPr/>
            <p:nvPr/>
          </p:nvGrpSpPr>
          <p:grpSpPr>
            <a:xfrm rot="0">
              <a:off x="1185875" y="0"/>
              <a:ext cx="3052624" cy="896322"/>
              <a:chOff x="0" y="0"/>
              <a:chExt cx="405394" cy="119033"/>
            </a:xfrm>
          </p:grpSpPr>
          <p:sp>
            <p:nvSpPr>
              <p:cNvPr name="Freeform 32" id="32"/>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33" id="33"/>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04</a:t>
                </a:r>
              </a:p>
            </p:txBody>
          </p:sp>
        </p:grpSp>
        <p:sp>
          <p:nvSpPr>
            <p:cNvPr name="TextBox 34" id="34"/>
            <p:cNvSpPr txBox="true"/>
            <p:nvPr/>
          </p:nvSpPr>
          <p:spPr>
            <a:xfrm rot="0">
              <a:off x="853209" y="1172256"/>
              <a:ext cx="4036151" cy="632837"/>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k-Best Selection </a:t>
              </a:r>
            </a:p>
          </p:txBody>
        </p:sp>
      </p:grpSp>
      <p:grpSp>
        <p:nvGrpSpPr>
          <p:cNvPr name="Group 35" id="35"/>
          <p:cNvGrpSpPr/>
          <p:nvPr/>
        </p:nvGrpSpPr>
        <p:grpSpPr>
          <a:xfrm rot="0">
            <a:off x="4794657" y="5030687"/>
            <a:ext cx="4306927" cy="2567469"/>
            <a:chOff x="0" y="0"/>
            <a:chExt cx="5742570" cy="3423293"/>
          </a:xfrm>
        </p:grpSpPr>
        <p:grpSp>
          <p:nvGrpSpPr>
            <p:cNvPr name="Group 36" id="36"/>
            <p:cNvGrpSpPr/>
            <p:nvPr/>
          </p:nvGrpSpPr>
          <p:grpSpPr>
            <a:xfrm rot="0">
              <a:off x="0" y="280425"/>
              <a:ext cx="5742570" cy="3142867"/>
              <a:chOff x="0" y="0"/>
              <a:chExt cx="1046652" cy="572825"/>
            </a:xfrm>
          </p:grpSpPr>
          <p:sp>
            <p:nvSpPr>
              <p:cNvPr name="Freeform 37" id="37"/>
              <p:cNvSpPr/>
              <p:nvPr/>
            </p:nvSpPr>
            <p:spPr>
              <a:xfrm flipH="false" flipV="false" rot="0">
                <a:off x="0" y="0"/>
                <a:ext cx="1046652" cy="572825"/>
              </a:xfrm>
              <a:custGeom>
                <a:avLst/>
                <a:gdLst/>
                <a:ahLst/>
                <a:cxnLst/>
                <a:rect r="r" b="b" t="t" l="l"/>
                <a:pathLst>
                  <a:path h="572825" w="1046652">
                    <a:moveTo>
                      <a:pt x="32356" y="0"/>
                    </a:moveTo>
                    <a:lnTo>
                      <a:pt x="1014296" y="0"/>
                    </a:lnTo>
                    <a:cubicBezTo>
                      <a:pt x="1032166" y="0"/>
                      <a:pt x="1046652" y="14486"/>
                      <a:pt x="1046652" y="32356"/>
                    </a:cubicBezTo>
                    <a:lnTo>
                      <a:pt x="1046652" y="540469"/>
                    </a:lnTo>
                    <a:cubicBezTo>
                      <a:pt x="1046652" y="558339"/>
                      <a:pt x="1032166" y="572825"/>
                      <a:pt x="1014296" y="572825"/>
                    </a:cubicBezTo>
                    <a:lnTo>
                      <a:pt x="32356" y="572825"/>
                    </a:lnTo>
                    <a:cubicBezTo>
                      <a:pt x="23775" y="572825"/>
                      <a:pt x="15545" y="569416"/>
                      <a:pt x="9477" y="563348"/>
                    </a:cubicBezTo>
                    <a:cubicBezTo>
                      <a:pt x="3409" y="557280"/>
                      <a:pt x="0" y="549051"/>
                      <a:pt x="0" y="540469"/>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38" id="38"/>
              <p:cNvSpPr txBox="true"/>
              <p:nvPr/>
            </p:nvSpPr>
            <p:spPr>
              <a:xfrm>
                <a:off x="0" y="-47625"/>
                <a:ext cx="1046652" cy="620450"/>
              </a:xfrm>
              <a:prstGeom prst="rect">
                <a:avLst/>
              </a:prstGeom>
            </p:spPr>
            <p:txBody>
              <a:bodyPr anchor="ctr" rtlCol="false" tIns="50800" lIns="50800" bIns="50800" rIns="50800"/>
              <a:lstStyle/>
              <a:p>
                <a:pPr algn="ctr">
                  <a:lnSpc>
                    <a:spcPts val="3212"/>
                  </a:lnSpc>
                </a:pPr>
              </a:p>
            </p:txBody>
          </p:sp>
        </p:grpSp>
        <p:grpSp>
          <p:nvGrpSpPr>
            <p:cNvPr name="Group 39" id="39"/>
            <p:cNvGrpSpPr/>
            <p:nvPr/>
          </p:nvGrpSpPr>
          <p:grpSpPr>
            <a:xfrm rot="0">
              <a:off x="1185875" y="0"/>
              <a:ext cx="3052624" cy="896322"/>
              <a:chOff x="0" y="0"/>
              <a:chExt cx="405394" cy="119033"/>
            </a:xfrm>
          </p:grpSpPr>
          <p:sp>
            <p:nvSpPr>
              <p:cNvPr name="Freeform 40" id="40"/>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41" id="41"/>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06</a:t>
                </a:r>
              </a:p>
            </p:txBody>
          </p:sp>
        </p:grpSp>
        <p:sp>
          <p:nvSpPr>
            <p:cNvPr name="TextBox 42" id="42"/>
            <p:cNvSpPr txBox="true"/>
            <p:nvPr/>
          </p:nvSpPr>
          <p:spPr>
            <a:xfrm rot="0">
              <a:off x="853209" y="1172256"/>
              <a:ext cx="4036151" cy="1305937"/>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 Mean Absolute Difference</a:t>
              </a:r>
            </a:p>
          </p:txBody>
        </p:sp>
      </p:grpSp>
      <p:grpSp>
        <p:nvGrpSpPr>
          <p:cNvPr name="Group 43" id="43"/>
          <p:cNvGrpSpPr/>
          <p:nvPr/>
        </p:nvGrpSpPr>
        <p:grpSpPr>
          <a:xfrm rot="0">
            <a:off x="316280" y="5039957"/>
            <a:ext cx="4306927" cy="2558199"/>
            <a:chOff x="0" y="0"/>
            <a:chExt cx="5742570" cy="3410932"/>
          </a:xfrm>
        </p:grpSpPr>
        <p:grpSp>
          <p:nvGrpSpPr>
            <p:cNvPr name="Group 44" id="44"/>
            <p:cNvGrpSpPr/>
            <p:nvPr/>
          </p:nvGrpSpPr>
          <p:grpSpPr>
            <a:xfrm rot="0">
              <a:off x="0" y="280425"/>
              <a:ext cx="5742570" cy="3130507"/>
              <a:chOff x="0" y="0"/>
              <a:chExt cx="1046652" cy="570572"/>
            </a:xfrm>
          </p:grpSpPr>
          <p:sp>
            <p:nvSpPr>
              <p:cNvPr name="Freeform 45" id="45"/>
              <p:cNvSpPr/>
              <p:nvPr/>
            </p:nvSpPr>
            <p:spPr>
              <a:xfrm flipH="false" flipV="false" rot="0">
                <a:off x="0" y="0"/>
                <a:ext cx="1046652" cy="570572"/>
              </a:xfrm>
              <a:custGeom>
                <a:avLst/>
                <a:gdLst/>
                <a:ahLst/>
                <a:cxnLst/>
                <a:rect r="r" b="b" t="t" l="l"/>
                <a:pathLst>
                  <a:path h="570572" w="1046652">
                    <a:moveTo>
                      <a:pt x="32356" y="0"/>
                    </a:moveTo>
                    <a:lnTo>
                      <a:pt x="1014296" y="0"/>
                    </a:lnTo>
                    <a:cubicBezTo>
                      <a:pt x="1032166" y="0"/>
                      <a:pt x="1046652" y="14486"/>
                      <a:pt x="1046652" y="32356"/>
                    </a:cubicBezTo>
                    <a:lnTo>
                      <a:pt x="1046652" y="538216"/>
                    </a:lnTo>
                    <a:cubicBezTo>
                      <a:pt x="1046652" y="546798"/>
                      <a:pt x="1043243" y="555028"/>
                      <a:pt x="1037175" y="561095"/>
                    </a:cubicBezTo>
                    <a:cubicBezTo>
                      <a:pt x="1031107" y="567163"/>
                      <a:pt x="1022877" y="570572"/>
                      <a:pt x="1014296" y="570572"/>
                    </a:cubicBezTo>
                    <a:lnTo>
                      <a:pt x="32356" y="570572"/>
                    </a:lnTo>
                    <a:cubicBezTo>
                      <a:pt x="23775" y="570572"/>
                      <a:pt x="15545" y="567163"/>
                      <a:pt x="9477" y="561095"/>
                    </a:cubicBezTo>
                    <a:cubicBezTo>
                      <a:pt x="3409" y="555028"/>
                      <a:pt x="0" y="546798"/>
                      <a:pt x="0" y="538216"/>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46" id="46"/>
              <p:cNvSpPr txBox="true"/>
              <p:nvPr/>
            </p:nvSpPr>
            <p:spPr>
              <a:xfrm>
                <a:off x="0" y="-47625"/>
                <a:ext cx="1046652" cy="618197"/>
              </a:xfrm>
              <a:prstGeom prst="rect">
                <a:avLst/>
              </a:prstGeom>
            </p:spPr>
            <p:txBody>
              <a:bodyPr anchor="ctr" rtlCol="false" tIns="50800" lIns="50800" bIns="50800" rIns="50800"/>
              <a:lstStyle/>
              <a:p>
                <a:pPr algn="ctr">
                  <a:lnSpc>
                    <a:spcPts val="3212"/>
                  </a:lnSpc>
                </a:pPr>
              </a:p>
            </p:txBody>
          </p:sp>
        </p:grpSp>
        <p:grpSp>
          <p:nvGrpSpPr>
            <p:cNvPr name="Group 47" id="47"/>
            <p:cNvGrpSpPr/>
            <p:nvPr/>
          </p:nvGrpSpPr>
          <p:grpSpPr>
            <a:xfrm rot="0">
              <a:off x="1185875" y="0"/>
              <a:ext cx="3052624" cy="896322"/>
              <a:chOff x="0" y="0"/>
              <a:chExt cx="405394" cy="119033"/>
            </a:xfrm>
          </p:grpSpPr>
          <p:sp>
            <p:nvSpPr>
              <p:cNvPr name="Freeform 48" id="4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49" id="4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05</a:t>
                </a:r>
              </a:p>
            </p:txBody>
          </p:sp>
        </p:grpSp>
        <p:sp>
          <p:nvSpPr>
            <p:cNvPr name="TextBox 50" id="50"/>
            <p:cNvSpPr txBox="true"/>
            <p:nvPr/>
          </p:nvSpPr>
          <p:spPr>
            <a:xfrm rot="0">
              <a:off x="850499" y="1158351"/>
              <a:ext cx="4036151" cy="1979037"/>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Mutual Information Classification </a:t>
              </a:r>
            </a:p>
          </p:txBody>
        </p:sp>
      </p:grpSp>
      <p:grpSp>
        <p:nvGrpSpPr>
          <p:cNvPr name="Group 51" id="51"/>
          <p:cNvGrpSpPr/>
          <p:nvPr/>
        </p:nvGrpSpPr>
        <p:grpSpPr>
          <a:xfrm rot="0">
            <a:off x="9273034" y="5030687"/>
            <a:ext cx="4306927" cy="2567469"/>
            <a:chOff x="0" y="0"/>
            <a:chExt cx="5742570" cy="3423293"/>
          </a:xfrm>
        </p:grpSpPr>
        <p:grpSp>
          <p:nvGrpSpPr>
            <p:cNvPr name="Group 52" id="52"/>
            <p:cNvGrpSpPr/>
            <p:nvPr/>
          </p:nvGrpSpPr>
          <p:grpSpPr>
            <a:xfrm rot="0">
              <a:off x="0" y="280425"/>
              <a:ext cx="5742570" cy="3142867"/>
              <a:chOff x="0" y="0"/>
              <a:chExt cx="1046652" cy="572825"/>
            </a:xfrm>
          </p:grpSpPr>
          <p:sp>
            <p:nvSpPr>
              <p:cNvPr name="Freeform 53" id="53"/>
              <p:cNvSpPr/>
              <p:nvPr/>
            </p:nvSpPr>
            <p:spPr>
              <a:xfrm flipH="false" flipV="false" rot="0">
                <a:off x="0" y="0"/>
                <a:ext cx="1046652" cy="572825"/>
              </a:xfrm>
              <a:custGeom>
                <a:avLst/>
                <a:gdLst/>
                <a:ahLst/>
                <a:cxnLst/>
                <a:rect r="r" b="b" t="t" l="l"/>
                <a:pathLst>
                  <a:path h="572825" w="1046652">
                    <a:moveTo>
                      <a:pt x="32356" y="0"/>
                    </a:moveTo>
                    <a:lnTo>
                      <a:pt x="1014296" y="0"/>
                    </a:lnTo>
                    <a:cubicBezTo>
                      <a:pt x="1032166" y="0"/>
                      <a:pt x="1046652" y="14486"/>
                      <a:pt x="1046652" y="32356"/>
                    </a:cubicBezTo>
                    <a:lnTo>
                      <a:pt x="1046652" y="540469"/>
                    </a:lnTo>
                    <a:cubicBezTo>
                      <a:pt x="1046652" y="558339"/>
                      <a:pt x="1032166" y="572825"/>
                      <a:pt x="1014296" y="572825"/>
                    </a:cubicBezTo>
                    <a:lnTo>
                      <a:pt x="32356" y="572825"/>
                    </a:lnTo>
                    <a:cubicBezTo>
                      <a:pt x="23775" y="572825"/>
                      <a:pt x="15545" y="569416"/>
                      <a:pt x="9477" y="563348"/>
                    </a:cubicBezTo>
                    <a:cubicBezTo>
                      <a:pt x="3409" y="557280"/>
                      <a:pt x="0" y="549051"/>
                      <a:pt x="0" y="540469"/>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54" id="54"/>
              <p:cNvSpPr txBox="true"/>
              <p:nvPr/>
            </p:nvSpPr>
            <p:spPr>
              <a:xfrm>
                <a:off x="0" y="-47625"/>
                <a:ext cx="1046652" cy="620450"/>
              </a:xfrm>
              <a:prstGeom prst="rect">
                <a:avLst/>
              </a:prstGeom>
            </p:spPr>
            <p:txBody>
              <a:bodyPr anchor="ctr" rtlCol="false" tIns="50800" lIns="50800" bIns="50800" rIns="50800"/>
              <a:lstStyle/>
              <a:p>
                <a:pPr algn="ctr">
                  <a:lnSpc>
                    <a:spcPts val="3212"/>
                  </a:lnSpc>
                </a:pPr>
              </a:p>
            </p:txBody>
          </p:sp>
        </p:grpSp>
        <p:grpSp>
          <p:nvGrpSpPr>
            <p:cNvPr name="Group 55" id="55"/>
            <p:cNvGrpSpPr/>
            <p:nvPr/>
          </p:nvGrpSpPr>
          <p:grpSpPr>
            <a:xfrm rot="0">
              <a:off x="1185875" y="0"/>
              <a:ext cx="3052624" cy="896322"/>
              <a:chOff x="0" y="0"/>
              <a:chExt cx="405394" cy="119033"/>
            </a:xfrm>
          </p:grpSpPr>
          <p:sp>
            <p:nvSpPr>
              <p:cNvPr name="Freeform 56" id="56"/>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57" id="57"/>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07</a:t>
                </a:r>
              </a:p>
            </p:txBody>
          </p:sp>
        </p:grpSp>
        <p:sp>
          <p:nvSpPr>
            <p:cNvPr name="TextBox 58" id="58"/>
            <p:cNvSpPr txBox="true"/>
            <p:nvPr/>
          </p:nvSpPr>
          <p:spPr>
            <a:xfrm rot="0">
              <a:off x="850499" y="1158351"/>
              <a:ext cx="4036151" cy="1979037"/>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Model Fit Selection for XGBoost</a:t>
              </a:r>
            </a:p>
          </p:txBody>
        </p:sp>
      </p:grpSp>
      <p:grpSp>
        <p:nvGrpSpPr>
          <p:cNvPr name="Group 59" id="59"/>
          <p:cNvGrpSpPr/>
          <p:nvPr/>
        </p:nvGrpSpPr>
        <p:grpSpPr>
          <a:xfrm rot="0">
            <a:off x="13751411" y="5030687"/>
            <a:ext cx="4306927" cy="2567469"/>
            <a:chOff x="0" y="0"/>
            <a:chExt cx="5742570" cy="3423293"/>
          </a:xfrm>
        </p:grpSpPr>
        <p:grpSp>
          <p:nvGrpSpPr>
            <p:cNvPr name="Group 60" id="60"/>
            <p:cNvGrpSpPr/>
            <p:nvPr/>
          </p:nvGrpSpPr>
          <p:grpSpPr>
            <a:xfrm rot="0">
              <a:off x="0" y="280425"/>
              <a:ext cx="5742570" cy="3142867"/>
              <a:chOff x="0" y="0"/>
              <a:chExt cx="1046652" cy="572825"/>
            </a:xfrm>
          </p:grpSpPr>
          <p:sp>
            <p:nvSpPr>
              <p:cNvPr name="Freeform 61" id="61"/>
              <p:cNvSpPr/>
              <p:nvPr/>
            </p:nvSpPr>
            <p:spPr>
              <a:xfrm flipH="false" flipV="false" rot="0">
                <a:off x="0" y="0"/>
                <a:ext cx="1046652" cy="572825"/>
              </a:xfrm>
              <a:custGeom>
                <a:avLst/>
                <a:gdLst/>
                <a:ahLst/>
                <a:cxnLst/>
                <a:rect r="r" b="b" t="t" l="l"/>
                <a:pathLst>
                  <a:path h="572825" w="1046652">
                    <a:moveTo>
                      <a:pt x="32356" y="0"/>
                    </a:moveTo>
                    <a:lnTo>
                      <a:pt x="1014296" y="0"/>
                    </a:lnTo>
                    <a:cubicBezTo>
                      <a:pt x="1032166" y="0"/>
                      <a:pt x="1046652" y="14486"/>
                      <a:pt x="1046652" y="32356"/>
                    </a:cubicBezTo>
                    <a:lnTo>
                      <a:pt x="1046652" y="540469"/>
                    </a:lnTo>
                    <a:cubicBezTo>
                      <a:pt x="1046652" y="558339"/>
                      <a:pt x="1032166" y="572825"/>
                      <a:pt x="1014296" y="572825"/>
                    </a:cubicBezTo>
                    <a:lnTo>
                      <a:pt x="32356" y="572825"/>
                    </a:lnTo>
                    <a:cubicBezTo>
                      <a:pt x="23775" y="572825"/>
                      <a:pt x="15545" y="569416"/>
                      <a:pt x="9477" y="563348"/>
                    </a:cubicBezTo>
                    <a:cubicBezTo>
                      <a:pt x="3409" y="557280"/>
                      <a:pt x="0" y="549051"/>
                      <a:pt x="0" y="540469"/>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62" id="62"/>
              <p:cNvSpPr txBox="true"/>
              <p:nvPr/>
            </p:nvSpPr>
            <p:spPr>
              <a:xfrm>
                <a:off x="0" y="-47625"/>
                <a:ext cx="1046652" cy="620450"/>
              </a:xfrm>
              <a:prstGeom prst="rect">
                <a:avLst/>
              </a:prstGeom>
            </p:spPr>
            <p:txBody>
              <a:bodyPr anchor="ctr" rtlCol="false" tIns="50800" lIns="50800" bIns="50800" rIns="50800"/>
              <a:lstStyle/>
              <a:p>
                <a:pPr algn="ctr">
                  <a:lnSpc>
                    <a:spcPts val="3212"/>
                  </a:lnSpc>
                </a:pPr>
              </a:p>
            </p:txBody>
          </p:sp>
        </p:grpSp>
        <p:grpSp>
          <p:nvGrpSpPr>
            <p:cNvPr name="Group 63" id="63"/>
            <p:cNvGrpSpPr/>
            <p:nvPr/>
          </p:nvGrpSpPr>
          <p:grpSpPr>
            <a:xfrm rot="0">
              <a:off x="1185875" y="0"/>
              <a:ext cx="3052624" cy="896322"/>
              <a:chOff x="0" y="0"/>
              <a:chExt cx="405394" cy="119033"/>
            </a:xfrm>
          </p:grpSpPr>
          <p:sp>
            <p:nvSpPr>
              <p:cNvPr name="Freeform 64" id="64"/>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65" id="65"/>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08</a:t>
                </a:r>
              </a:p>
            </p:txBody>
          </p:sp>
        </p:grpSp>
        <p:sp>
          <p:nvSpPr>
            <p:cNvPr name="TextBox 66" id="66"/>
            <p:cNvSpPr txBox="true"/>
            <p:nvPr/>
          </p:nvSpPr>
          <p:spPr>
            <a:xfrm rot="0">
              <a:off x="853209" y="1172256"/>
              <a:ext cx="4036151" cy="1979037"/>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Model Fit Selection for Random Forest </a:t>
              </a:r>
            </a:p>
          </p:txBody>
        </p:sp>
      </p:grpSp>
      <p:grpSp>
        <p:nvGrpSpPr>
          <p:cNvPr name="Group 67" id="67"/>
          <p:cNvGrpSpPr/>
          <p:nvPr/>
        </p:nvGrpSpPr>
        <p:grpSpPr>
          <a:xfrm rot="0">
            <a:off x="6818414" y="7912018"/>
            <a:ext cx="4306927" cy="2169905"/>
            <a:chOff x="0" y="0"/>
            <a:chExt cx="1046652" cy="527322"/>
          </a:xfrm>
        </p:grpSpPr>
        <p:sp>
          <p:nvSpPr>
            <p:cNvPr name="Freeform 68" id="68"/>
            <p:cNvSpPr/>
            <p:nvPr/>
          </p:nvSpPr>
          <p:spPr>
            <a:xfrm flipH="false" flipV="false" rot="0">
              <a:off x="0" y="0"/>
              <a:ext cx="1046652" cy="527322"/>
            </a:xfrm>
            <a:custGeom>
              <a:avLst/>
              <a:gdLst/>
              <a:ahLst/>
              <a:cxnLst/>
              <a:rect r="r" b="b" t="t" l="l"/>
              <a:pathLst>
                <a:path h="527322" w="1046652">
                  <a:moveTo>
                    <a:pt x="32356" y="0"/>
                  </a:moveTo>
                  <a:lnTo>
                    <a:pt x="1014296" y="0"/>
                  </a:lnTo>
                  <a:cubicBezTo>
                    <a:pt x="1032166" y="0"/>
                    <a:pt x="1046652" y="14486"/>
                    <a:pt x="1046652" y="32356"/>
                  </a:cubicBezTo>
                  <a:lnTo>
                    <a:pt x="1046652" y="494966"/>
                  </a:lnTo>
                  <a:cubicBezTo>
                    <a:pt x="1046652" y="503547"/>
                    <a:pt x="1043243" y="511777"/>
                    <a:pt x="1037175" y="517845"/>
                  </a:cubicBezTo>
                  <a:cubicBezTo>
                    <a:pt x="1031107" y="523913"/>
                    <a:pt x="1022877" y="527322"/>
                    <a:pt x="1014296" y="527322"/>
                  </a:cubicBezTo>
                  <a:lnTo>
                    <a:pt x="32356" y="527322"/>
                  </a:lnTo>
                  <a:cubicBezTo>
                    <a:pt x="14486" y="527322"/>
                    <a:pt x="0" y="512835"/>
                    <a:pt x="0" y="494966"/>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69" id="69"/>
            <p:cNvSpPr txBox="true"/>
            <p:nvPr/>
          </p:nvSpPr>
          <p:spPr>
            <a:xfrm>
              <a:off x="0" y="-47625"/>
              <a:ext cx="1046652" cy="574947"/>
            </a:xfrm>
            <a:prstGeom prst="rect">
              <a:avLst/>
            </a:prstGeom>
          </p:spPr>
          <p:txBody>
            <a:bodyPr anchor="ctr" rtlCol="false" tIns="50800" lIns="50800" bIns="50800" rIns="50800"/>
            <a:lstStyle/>
            <a:p>
              <a:pPr algn="ctr">
                <a:lnSpc>
                  <a:spcPts val="3212"/>
                </a:lnSpc>
              </a:pPr>
            </a:p>
          </p:txBody>
        </p:sp>
      </p:grpSp>
      <p:grpSp>
        <p:nvGrpSpPr>
          <p:cNvPr name="Group 70" id="70"/>
          <p:cNvGrpSpPr/>
          <p:nvPr/>
        </p:nvGrpSpPr>
        <p:grpSpPr>
          <a:xfrm rot="0">
            <a:off x="7707820" y="7701699"/>
            <a:ext cx="2289468" cy="672242"/>
            <a:chOff x="0" y="0"/>
            <a:chExt cx="405394" cy="119033"/>
          </a:xfrm>
        </p:grpSpPr>
        <p:sp>
          <p:nvSpPr>
            <p:cNvPr name="Freeform 71" id="71"/>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72" id="72"/>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09</a:t>
              </a:r>
            </a:p>
          </p:txBody>
        </p:sp>
      </p:grpSp>
      <p:sp>
        <p:nvSpPr>
          <p:cNvPr name="TextBox 73" id="73"/>
          <p:cNvSpPr txBox="true"/>
          <p:nvPr/>
        </p:nvSpPr>
        <p:spPr>
          <a:xfrm rot="0">
            <a:off x="7138367" y="8421566"/>
            <a:ext cx="3667020" cy="149856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Model Fit Selection for Logistic Regression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5165002" y="506584"/>
            <a:ext cx="12489618" cy="9273833"/>
          </a:xfrm>
          <a:custGeom>
            <a:avLst/>
            <a:gdLst/>
            <a:ahLst/>
            <a:cxnLst/>
            <a:rect r="r" b="b" t="t" l="l"/>
            <a:pathLst>
              <a:path h="9273833" w="12489618">
                <a:moveTo>
                  <a:pt x="0" y="0"/>
                </a:moveTo>
                <a:lnTo>
                  <a:pt x="12489618" y="0"/>
                </a:lnTo>
                <a:lnTo>
                  <a:pt x="12489618" y="9273832"/>
                </a:lnTo>
                <a:lnTo>
                  <a:pt x="0" y="9273832"/>
                </a:lnTo>
                <a:lnTo>
                  <a:pt x="0" y="0"/>
                </a:lnTo>
                <a:close/>
              </a:path>
            </a:pathLst>
          </a:custGeom>
          <a:blipFill>
            <a:blip r:embed="rId2"/>
            <a:stretch>
              <a:fillRect l="0" t="0" r="0" b="0"/>
            </a:stretch>
          </a:blipFill>
        </p:spPr>
      </p:sp>
      <p:sp>
        <p:nvSpPr>
          <p:cNvPr name="TextBox 3" id="3"/>
          <p:cNvSpPr txBox="true"/>
          <p:nvPr/>
        </p:nvSpPr>
        <p:spPr>
          <a:xfrm rot="0">
            <a:off x="102529" y="-7788"/>
            <a:ext cx="5440678" cy="2429366"/>
          </a:xfrm>
          <a:prstGeom prst="rect">
            <a:avLst/>
          </a:prstGeom>
        </p:spPr>
        <p:txBody>
          <a:bodyPr anchor="t" rtlCol="false" tIns="0" lIns="0" bIns="0" rIns="0">
            <a:spAutoFit/>
          </a:bodyPr>
          <a:lstStyle/>
          <a:p>
            <a:pPr>
              <a:lnSpc>
                <a:spcPts val="9455"/>
              </a:lnSpc>
            </a:pPr>
            <a:r>
              <a:rPr lang="en-US" sz="6753">
                <a:solidFill>
                  <a:srgbClr val="FEFEFE"/>
                </a:solidFill>
                <a:latin typeface="Maharlika"/>
              </a:rPr>
              <a:t>Correlation Map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4381846" y="1028700"/>
            <a:ext cx="13195914" cy="8961404"/>
          </a:xfrm>
          <a:custGeom>
            <a:avLst/>
            <a:gdLst/>
            <a:ahLst/>
            <a:cxnLst/>
            <a:rect r="r" b="b" t="t" l="l"/>
            <a:pathLst>
              <a:path h="8961404" w="13195914">
                <a:moveTo>
                  <a:pt x="0" y="0"/>
                </a:moveTo>
                <a:lnTo>
                  <a:pt x="13195914" y="0"/>
                </a:lnTo>
                <a:lnTo>
                  <a:pt x="13195914" y="8961404"/>
                </a:lnTo>
                <a:lnTo>
                  <a:pt x="0" y="8961404"/>
                </a:lnTo>
                <a:lnTo>
                  <a:pt x="0" y="0"/>
                </a:lnTo>
                <a:close/>
              </a:path>
            </a:pathLst>
          </a:custGeom>
          <a:blipFill>
            <a:blip r:embed="rId2"/>
            <a:stretch>
              <a:fillRect l="0" t="0" r="0" b="0"/>
            </a:stretch>
          </a:blipFill>
        </p:spPr>
      </p:sp>
      <p:sp>
        <p:nvSpPr>
          <p:cNvPr name="TextBox 3" id="3"/>
          <p:cNvSpPr txBox="true"/>
          <p:nvPr/>
        </p:nvSpPr>
        <p:spPr>
          <a:xfrm rot="0">
            <a:off x="102529" y="-7788"/>
            <a:ext cx="5440678" cy="4820726"/>
          </a:xfrm>
          <a:prstGeom prst="rect">
            <a:avLst/>
          </a:prstGeom>
        </p:spPr>
        <p:txBody>
          <a:bodyPr anchor="t" rtlCol="false" tIns="0" lIns="0" bIns="0" rIns="0">
            <a:spAutoFit/>
          </a:bodyPr>
          <a:lstStyle/>
          <a:p>
            <a:pPr>
              <a:lnSpc>
                <a:spcPts val="9455"/>
              </a:lnSpc>
            </a:pPr>
            <a:r>
              <a:rPr lang="en-US" sz="6753">
                <a:solidFill>
                  <a:srgbClr val="FEFEFE"/>
                </a:solidFill>
                <a:latin typeface="Maharlika"/>
              </a:rPr>
              <a:t>Correlation Map for target feature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9917333"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762000"/>
            <a:ext cx="11579428"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Model Used</a:t>
            </a:r>
          </a:p>
        </p:txBody>
      </p:sp>
      <p:sp>
        <p:nvSpPr>
          <p:cNvPr name="TextBox 4" id="4"/>
          <p:cNvSpPr txBox="true"/>
          <p:nvPr/>
        </p:nvSpPr>
        <p:spPr>
          <a:xfrm rot="0">
            <a:off x="1028700" y="3466669"/>
            <a:ext cx="8888633" cy="4240730"/>
          </a:xfrm>
          <a:prstGeom prst="rect">
            <a:avLst/>
          </a:prstGeom>
        </p:spPr>
        <p:txBody>
          <a:bodyPr anchor="t" rtlCol="false" tIns="0" lIns="0" bIns="0" rIns="0">
            <a:spAutoFit/>
          </a:bodyPr>
          <a:lstStyle/>
          <a:p>
            <a:pPr marL="580678" indent="-290339" lvl="1">
              <a:lnSpc>
                <a:spcPts val="3765"/>
              </a:lnSpc>
              <a:buFont typeface="Arial"/>
              <a:buChar char="•"/>
            </a:pPr>
            <a:r>
              <a:rPr lang="en-US" sz="2689">
                <a:solidFill>
                  <a:srgbClr val="FEFEFE"/>
                </a:solidFill>
                <a:latin typeface="Tenor Sans"/>
              </a:rPr>
              <a:t>1. Random Forest</a:t>
            </a:r>
          </a:p>
          <a:p>
            <a:pPr marL="580678" indent="-290339" lvl="1">
              <a:lnSpc>
                <a:spcPts val="3765"/>
              </a:lnSpc>
              <a:buFont typeface="Arial"/>
              <a:buChar char="•"/>
            </a:pPr>
            <a:r>
              <a:rPr lang="en-US" sz="2689">
                <a:solidFill>
                  <a:srgbClr val="FEFEFE"/>
                </a:solidFill>
                <a:latin typeface="Tenor Sans"/>
              </a:rPr>
              <a:t>2. Logistic Regression: loss dice coef loss</a:t>
            </a:r>
          </a:p>
          <a:p>
            <a:pPr marL="580678" indent="-290339" lvl="1">
              <a:lnSpc>
                <a:spcPts val="3765"/>
              </a:lnSpc>
              <a:buFont typeface="Arial"/>
              <a:buChar char="•"/>
            </a:pPr>
            <a:r>
              <a:rPr lang="en-US" sz="2689">
                <a:solidFill>
                  <a:srgbClr val="FEFEFE"/>
                </a:solidFill>
                <a:latin typeface="Tenor Sans"/>
              </a:rPr>
              <a:t>3. SVM (Support Vector Machine)</a:t>
            </a:r>
          </a:p>
          <a:p>
            <a:pPr marL="580678" indent="-290339" lvl="1">
              <a:lnSpc>
                <a:spcPts val="3765"/>
              </a:lnSpc>
              <a:buFont typeface="Arial"/>
              <a:buChar char="•"/>
            </a:pPr>
            <a:r>
              <a:rPr lang="en-US" sz="2689">
                <a:solidFill>
                  <a:srgbClr val="FEFEFE"/>
                </a:solidFill>
                <a:latin typeface="Tenor Sans"/>
              </a:rPr>
              <a:t>4. Naive Bayes</a:t>
            </a:r>
          </a:p>
          <a:p>
            <a:pPr marL="580678" indent="-290339" lvl="1">
              <a:lnSpc>
                <a:spcPts val="3765"/>
              </a:lnSpc>
              <a:buFont typeface="Arial"/>
              <a:buChar char="•"/>
            </a:pPr>
            <a:r>
              <a:rPr lang="en-US" sz="2689">
                <a:solidFill>
                  <a:srgbClr val="FEFEFE"/>
                </a:solidFill>
                <a:latin typeface="Tenor Sans"/>
              </a:rPr>
              <a:t>5. K-Nearest Neighbors (KNN): </a:t>
            </a:r>
          </a:p>
          <a:p>
            <a:pPr marL="580678" indent="-290339" lvl="1">
              <a:lnSpc>
                <a:spcPts val="3765"/>
              </a:lnSpc>
              <a:buFont typeface="Arial"/>
              <a:buChar char="•"/>
            </a:pPr>
            <a:r>
              <a:rPr lang="en-US" sz="2689">
                <a:solidFill>
                  <a:srgbClr val="FEFEFE"/>
                </a:solidFill>
                <a:latin typeface="Tenor Sans"/>
              </a:rPr>
              <a:t>6. Decision Tree:</a:t>
            </a:r>
          </a:p>
          <a:p>
            <a:pPr marL="580678" indent="-290339" lvl="1">
              <a:lnSpc>
                <a:spcPts val="3765"/>
              </a:lnSpc>
              <a:buFont typeface="Arial"/>
              <a:buChar char="•"/>
            </a:pPr>
            <a:r>
              <a:rPr lang="en-US" sz="2689">
                <a:solidFill>
                  <a:srgbClr val="FEFEFE"/>
                </a:solidFill>
                <a:latin typeface="Tenor Sans"/>
              </a:rPr>
              <a:t>7. AdaBoost: </a:t>
            </a:r>
          </a:p>
          <a:p>
            <a:pPr marL="580678" indent="-290339" lvl="1">
              <a:lnSpc>
                <a:spcPts val="3765"/>
              </a:lnSpc>
              <a:buFont typeface="Arial"/>
              <a:buChar char="•"/>
            </a:pPr>
            <a:r>
              <a:rPr lang="en-US" sz="2689">
                <a:solidFill>
                  <a:srgbClr val="FEFEFE"/>
                </a:solidFill>
                <a:latin typeface="Tenor Sans"/>
              </a:rPr>
              <a:t>8. Neural Network (Sigmoid): </a:t>
            </a:r>
          </a:p>
          <a:p>
            <a:pPr marL="580678" indent="-290339" lvl="1">
              <a:lnSpc>
                <a:spcPts val="3765"/>
              </a:lnSpc>
              <a:buFont typeface="Arial"/>
              <a:buChar char="•"/>
            </a:pPr>
            <a:r>
              <a:rPr lang="en-US" sz="2689">
                <a:solidFill>
                  <a:srgbClr val="FEFEFE"/>
                </a:solidFill>
                <a:latin typeface="Tenor Sans"/>
              </a:rPr>
              <a:t>9. XGBoost: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TextBox 2" id="2"/>
          <p:cNvSpPr txBox="true"/>
          <p:nvPr/>
        </p:nvSpPr>
        <p:spPr>
          <a:xfrm rot="0">
            <a:off x="298804" y="555759"/>
            <a:ext cx="4536732"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Metrics</a:t>
            </a:r>
          </a:p>
        </p:txBody>
      </p:sp>
      <p:grpSp>
        <p:nvGrpSpPr>
          <p:cNvPr name="Group 3" id="3"/>
          <p:cNvGrpSpPr/>
          <p:nvPr/>
        </p:nvGrpSpPr>
        <p:grpSpPr>
          <a:xfrm rot="0">
            <a:off x="298804" y="3206219"/>
            <a:ext cx="4306927" cy="2147600"/>
            <a:chOff x="0" y="0"/>
            <a:chExt cx="1046652" cy="521901"/>
          </a:xfrm>
        </p:grpSpPr>
        <p:sp>
          <p:nvSpPr>
            <p:cNvPr name="Freeform 4" id="4"/>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5" id="5"/>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6" id="6"/>
          <p:cNvGrpSpPr/>
          <p:nvPr/>
        </p:nvGrpSpPr>
        <p:grpSpPr>
          <a:xfrm rot="0">
            <a:off x="1188211" y="2995900"/>
            <a:ext cx="2289468" cy="672242"/>
            <a:chOff x="0" y="0"/>
            <a:chExt cx="405394" cy="119033"/>
          </a:xfrm>
        </p:grpSpPr>
        <p:sp>
          <p:nvSpPr>
            <p:cNvPr name="Freeform 7" id="7"/>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8" id="8"/>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01</a:t>
              </a:r>
            </a:p>
          </p:txBody>
        </p:sp>
      </p:grpSp>
      <p:grpSp>
        <p:nvGrpSpPr>
          <p:cNvPr name="Group 9" id="9"/>
          <p:cNvGrpSpPr/>
          <p:nvPr/>
        </p:nvGrpSpPr>
        <p:grpSpPr>
          <a:xfrm rot="0">
            <a:off x="5070607" y="3206219"/>
            <a:ext cx="4306927" cy="2147600"/>
            <a:chOff x="0" y="0"/>
            <a:chExt cx="1046652" cy="521901"/>
          </a:xfrm>
        </p:grpSpPr>
        <p:sp>
          <p:nvSpPr>
            <p:cNvPr name="Freeform 10" id="10"/>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1" id="11"/>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12" id="12"/>
          <p:cNvGrpSpPr/>
          <p:nvPr/>
        </p:nvGrpSpPr>
        <p:grpSpPr>
          <a:xfrm rot="0">
            <a:off x="5960014" y="2995900"/>
            <a:ext cx="2289468" cy="672242"/>
            <a:chOff x="0" y="0"/>
            <a:chExt cx="405394" cy="119033"/>
          </a:xfrm>
        </p:grpSpPr>
        <p:sp>
          <p:nvSpPr>
            <p:cNvPr name="Freeform 13" id="13"/>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14" id="14"/>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02</a:t>
              </a:r>
            </a:p>
          </p:txBody>
        </p:sp>
      </p:grpSp>
      <p:sp>
        <p:nvSpPr>
          <p:cNvPr name="TextBox 15" id="15"/>
          <p:cNvSpPr txBox="true"/>
          <p:nvPr/>
        </p:nvSpPr>
        <p:spPr>
          <a:xfrm rot="0">
            <a:off x="5710514" y="3860804"/>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Precision</a:t>
            </a:r>
          </a:p>
        </p:txBody>
      </p:sp>
      <p:sp>
        <p:nvSpPr>
          <p:cNvPr name="TextBox 16" id="16"/>
          <p:cNvSpPr txBox="true"/>
          <p:nvPr/>
        </p:nvSpPr>
        <p:spPr>
          <a:xfrm rot="0">
            <a:off x="617741" y="3650445"/>
            <a:ext cx="366905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Accuracy</a:t>
            </a:r>
          </a:p>
        </p:txBody>
      </p:sp>
      <p:grpSp>
        <p:nvGrpSpPr>
          <p:cNvPr name="Group 17" id="17"/>
          <p:cNvGrpSpPr/>
          <p:nvPr/>
        </p:nvGrpSpPr>
        <p:grpSpPr>
          <a:xfrm rot="0">
            <a:off x="298804" y="6126113"/>
            <a:ext cx="4306927" cy="2147600"/>
            <a:chOff x="0" y="0"/>
            <a:chExt cx="1046652" cy="521901"/>
          </a:xfrm>
        </p:grpSpPr>
        <p:sp>
          <p:nvSpPr>
            <p:cNvPr name="Freeform 18" id="18"/>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9" id="19"/>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0" id="20"/>
          <p:cNvGrpSpPr/>
          <p:nvPr/>
        </p:nvGrpSpPr>
        <p:grpSpPr>
          <a:xfrm rot="0">
            <a:off x="1188211" y="5915794"/>
            <a:ext cx="2289468" cy="672242"/>
            <a:chOff x="0" y="0"/>
            <a:chExt cx="405394" cy="119033"/>
          </a:xfrm>
        </p:grpSpPr>
        <p:sp>
          <p:nvSpPr>
            <p:cNvPr name="Freeform 21" id="21"/>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2" id="22"/>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03</a:t>
              </a:r>
            </a:p>
          </p:txBody>
        </p:sp>
      </p:grpSp>
      <p:grpSp>
        <p:nvGrpSpPr>
          <p:cNvPr name="Group 23" id="23"/>
          <p:cNvGrpSpPr/>
          <p:nvPr/>
        </p:nvGrpSpPr>
        <p:grpSpPr>
          <a:xfrm rot="0">
            <a:off x="5070607" y="6126113"/>
            <a:ext cx="4306927" cy="2147600"/>
            <a:chOff x="0" y="0"/>
            <a:chExt cx="1046652" cy="521901"/>
          </a:xfrm>
        </p:grpSpPr>
        <p:sp>
          <p:nvSpPr>
            <p:cNvPr name="Freeform 24" id="24"/>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5" id="25"/>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6" id="26"/>
          <p:cNvGrpSpPr/>
          <p:nvPr/>
        </p:nvGrpSpPr>
        <p:grpSpPr>
          <a:xfrm rot="0">
            <a:off x="5960014" y="5915794"/>
            <a:ext cx="2289468" cy="672242"/>
            <a:chOff x="0" y="0"/>
            <a:chExt cx="405394" cy="119033"/>
          </a:xfrm>
        </p:grpSpPr>
        <p:sp>
          <p:nvSpPr>
            <p:cNvPr name="Freeform 27" id="27"/>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8" id="28"/>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04</a:t>
              </a:r>
            </a:p>
          </p:txBody>
        </p:sp>
      </p:grpSp>
      <p:sp>
        <p:nvSpPr>
          <p:cNvPr name="TextBox 29" id="29"/>
          <p:cNvSpPr txBox="true"/>
          <p:nvPr/>
        </p:nvSpPr>
        <p:spPr>
          <a:xfrm rot="0">
            <a:off x="5710514" y="6653893"/>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F1 Score</a:t>
            </a:r>
          </a:p>
        </p:txBody>
      </p:sp>
      <p:sp>
        <p:nvSpPr>
          <p:cNvPr name="TextBox 30" id="30"/>
          <p:cNvSpPr txBox="true"/>
          <p:nvPr/>
        </p:nvSpPr>
        <p:spPr>
          <a:xfrm rot="0">
            <a:off x="936678" y="6770269"/>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Recall</a:t>
            </a:r>
          </a:p>
        </p:txBody>
      </p:sp>
      <p:sp>
        <p:nvSpPr>
          <p:cNvPr name="Freeform 31" id="31"/>
          <p:cNvSpPr/>
          <p:nvPr/>
        </p:nvSpPr>
        <p:spPr>
          <a:xfrm flipH="false" flipV="false" rot="0">
            <a:off x="9844260" y="152000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DAF309JmE0A</dc:identifier>
  <dcterms:modified xsi:type="dcterms:W3CDTF">2011-08-01T06:04:30Z</dcterms:modified>
  <cp:revision>1</cp:revision>
  <dc:title>Smoke Detection presentation</dc:title>
</cp:coreProperties>
</file>